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_rels/notesSlide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44.xml.rels" ContentType="application/vnd.openxmlformats-package.relationships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media/image28.jpeg" ContentType="image/jpeg"/>
  <Override PartName="/ppt/media/image1.png" ContentType="image/png"/>
  <Override PartName="/ppt/media/image31.png" ContentType="image/png"/>
  <Override PartName="/ppt/media/image7.jpeg" ContentType="image/jpeg"/>
  <Override PartName="/ppt/media/image58.png" ContentType="image/png"/>
  <Override PartName="/ppt/media/image56.jpeg" ContentType="image/jpeg"/>
  <Override PartName="/ppt/media/image2.png" ContentType="image/png"/>
  <Override PartName="/ppt/media/image3.png" ContentType="image/png"/>
  <Override PartName="/ppt/media/image17.jpeg" ContentType="image/jpeg"/>
  <Override PartName="/ppt/media/image6.jpeg" ContentType="image/jpeg"/>
  <Override PartName="/ppt/media/image70.png" ContentType="image/png"/>
  <Override PartName="/ppt/media/image4.png" ContentType="image/png"/>
  <Override PartName="/ppt/media/image45.jpeg" ContentType="image/jpeg"/>
  <Override PartName="/ppt/media/image5.jpeg" ContentType="image/jpeg"/>
  <Override PartName="/ppt/media/image11.png" ContentType="image/png"/>
  <Override PartName="/ppt/media/image74.png" ContentType="image/png"/>
  <Override PartName="/ppt/media/image8.png" ContentType="image/png"/>
  <Override PartName="/ppt/media/image23.jpeg" ContentType="image/jpeg"/>
  <Override PartName="/ppt/media/image75.png" ContentType="image/png"/>
  <Override PartName="/ppt/media/image9.png" ContentType="image/png"/>
  <Override PartName="/ppt/media/image51.jpeg" ContentType="image/jpeg"/>
  <Override PartName="/ppt/media/image10.png" ContentType="image/png"/>
  <Override PartName="/ppt/media/image29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39.png" ContentType="image/png"/>
  <Override PartName="/ppt/media/image16.jpeg" ContentType="image/jpeg"/>
  <Override PartName="/ppt/media/image18.jpeg" ContentType="image/jpeg"/>
  <Override PartName="/ppt/media/image19.jpeg" ContentType="image/jpeg"/>
  <Override PartName="/ppt/media/image22.png" ContentType="image/png"/>
  <Override PartName="/ppt/media/image20.png" ContentType="image/png"/>
  <Override PartName="/ppt/media/image40.jpeg" ContentType="image/jpeg"/>
  <Override PartName="/ppt/media/image21.jpeg" ContentType="image/jpeg"/>
  <Override PartName="/ppt/media/image24.jpeg" ContentType="image/jpeg"/>
  <Override PartName="/ppt/media/image25.jpeg" ContentType="image/jpeg"/>
  <Override PartName="/ppt/media/image27.png" ContentType="image/png"/>
  <Override PartName="/ppt/media/image26.png" ContentType="image/png"/>
  <Override PartName="/ppt/media/media59.wmv" ContentType="video/x-ms-wmv"/>
  <Override PartName="/ppt/media/media61.mp4" ContentType="video/mp4"/>
  <Override PartName="/ppt/media/image30.jpeg" ContentType="image/jpeg"/>
  <Override PartName="/ppt/media/image32.png" ContentType="image/png"/>
  <Override PartName="/ppt/media/media57.mp4" ContentType="video/mp4"/>
  <Override PartName="/ppt/media/image33.jpeg" ContentType="image/jpeg"/>
  <Override PartName="/ppt/media/image62.png" ContentType="image/png"/>
  <Override PartName="/ppt/media/image34.jpeg" ContentType="image/jpeg"/>
  <Override PartName="/ppt/media/image35.jpeg" ContentType="image/jpeg"/>
  <Override PartName="/ppt/media/image36.jpeg" ContentType="image/jpeg"/>
  <Override PartName="/ppt/media/image37.png" ContentType="image/png"/>
  <Override PartName="/ppt/media/image38.png" ContentType="image/png"/>
  <Override PartName="/ppt/media/image54.jpeg" ContentType="image/jpeg"/>
  <Override PartName="/ppt/media/image41.png" ContentType="image/png"/>
  <Override PartName="/ppt/media/image42.png" ContentType="image/png"/>
  <Override PartName="/ppt/media/image43.jpeg" ContentType="image/jpeg"/>
  <Override PartName="/ppt/media/image44.jpeg" ContentType="image/jpeg"/>
  <Override PartName="/ppt/media/image60.png" ContentType="image/pn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2.jpeg" ContentType="image/jpeg"/>
  <Override PartName="/ppt/media/image53.jpeg" ContentType="image/jpeg"/>
  <Override PartName="/ppt/media/image55.jpeg" ContentType="image/jpeg"/>
  <Override PartName="/ppt/media/media63.wmv" ContentType="video/x-ms-wmv"/>
  <Override PartName="/ppt/media/image64.png" ContentType="image/png"/>
  <Override PartName="/ppt/media/image65.jpeg" ContentType="image/jpe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1.png" ContentType="image/png"/>
  <Override PartName="/ppt/media/image72.png" ContentType="image/png"/>
  <Override PartName="/ppt/media/image73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</p:sldMasterIdLst>
  <p:notesMasterIdLst>
    <p:notesMasterId r:id="rId38"/>
  </p:notesMasterIdLst>
  <p:sldIdLst>
    <p:sldId id="256" r:id="rId39"/>
    <p:sldId id="257" r:id="rId40"/>
    <p:sldId id="258" r:id="rId41"/>
    <p:sldId id="259" r:id="rId42"/>
    <p:sldId id="260" r:id="rId43"/>
    <p:sldId id="261" r:id="rId44"/>
    <p:sldId id="262" r:id="rId45"/>
    <p:sldId id="263" r:id="rId46"/>
    <p:sldId id="264" r:id="rId47"/>
    <p:sldId id="265" r:id="rId48"/>
    <p:sldId id="266" r:id="rId49"/>
    <p:sldId id="267" r:id="rId50"/>
    <p:sldId id="268" r:id="rId51"/>
    <p:sldId id="269" r:id="rId52"/>
    <p:sldId id="270" r:id="rId53"/>
    <p:sldId id="271" r:id="rId54"/>
    <p:sldId id="272" r:id="rId55"/>
    <p:sldId id="273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84" r:id="rId67"/>
    <p:sldId id="285" r:id="rId68"/>
    <p:sldId id="286" r:id="rId69"/>
    <p:sldId id="287" r:id="rId70"/>
    <p:sldId id="288" r:id="rId71"/>
    <p:sldId id="289" r:id="rId72"/>
    <p:sldId id="290" r:id="rId73"/>
    <p:sldId id="291" r:id="rId74"/>
    <p:sldId id="292" r:id="rId75"/>
    <p:sldId id="293" r:id="rId76"/>
    <p:sldId id="294" r:id="rId77"/>
    <p:sldId id="295" r:id="rId78"/>
    <p:sldId id="296" r:id="rId79"/>
    <p:sldId id="297" r:id="rId80"/>
    <p:sldId id="298" r:id="rId81"/>
    <p:sldId id="299" r:id="rId82"/>
    <p:sldId id="300" r:id="rId83"/>
    <p:sldId id="301" r:id="rId84"/>
    <p:sldId id="302" r:id="rId85"/>
    <p:sldId id="303" r:id="rId86"/>
    <p:sldId id="304" r:id="rId87"/>
    <p:sldId id="305" r:id="rId88"/>
    <p:sldId id="306" r:id="rId89"/>
  </p:sldIdLst>
  <p:sldSz cx="14630400" cy="82296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notesMaster" Target="notesMasters/notesMaster1.xml"/><Relationship Id="rId39" Type="http://schemas.openxmlformats.org/officeDocument/2006/relationships/slide" Target="slides/slide1.xml"/><Relationship Id="rId40" Type="http://schemas.openxmlformats.org/officeDocument/2006/relationships/slide" Target="slides/slide2.xml"/><Relationship Id="rId41" Type="http://schemas.openxmlformats.org/officeDocument/2006/relationships/slide" Target="slides/slide3.xml"/><Relationship Id="rId42" Type="http://schemas.openxmlformats.org/officeDocument/2006/relationships/slide" Target="slides/slide4.xml"/><Relationship Id="rId43" Type="http://schemas.openxmlformats.org/officeDocument/2006/relationships/slide" Target="slides/slide5.xml"/><Relationship Id="rId44" Type="http://schemas.openxmlformats.org/officeDocument/2006/relationships/slide" Target="slides/slide6.xml"/><Relationship Id="rId45" Type="http://schemas.openxmlformats.org/officeDocument/2006/relationships/slide" Target="slides/slide7.xml"/><Relationship Id="rId46" Type="http://schemas.openxmlformats.org/officeDocument/2006/relationships/slide" Target="slides/slide8.xml"/><Relationship Id="rId47" Type="http://schemas.openxmlformats.org/officeDocument/2006/relationships/slide" Target="slides/slide9.xml"/><Relationship Id="rId48" Type="http://schemas.openxmlformats.org/officeDocument/2006/relationships/slide" Target="slides/slide10.xml"/><Relationship Id="rId49" Type="http://schemas.openxmlformats.org/officeDocument/2006/relationships/slide" Target="slides/slide11.xml"/><Relationship Id="rId50" Type="http://schemas.openxmlformats.org/officeDocument/2006/relationships/slide" Target="slides/slide12.xml"/><Relationship Id="rId51" Type="http://schemas.openxmlformats.org/officeDocument/2006/relationships/slide" Target="slides/slide13.xml"/><Relationship Id="rId52" Type="http://schemas.openxmlformats.org/officeDocument/2006/relationships/slide" Target="slides/slide14.xml"/><Relationship Id="rId53" Type="http://schemas.openxmlformats.org/officeDocument/2006/relationships/slide" Target="slides/slide15.xml"/><Relationship Id="rId54" Type="http://schemas.openxmlformats.org/officeDocument/2006/relationships/slide" Target="slides/slide16.xml"/><Relationship Id="rId55" Type="http://schemas.openxmlformats.org/officeDocument/2006/relationships/slide" Target="slides/slide17.xml"/><Relationship Id="rId56" Type="http://schemas.openxmlformats.org/officeDocument/2006/relationships/slide" Target="slides/slide18.xml"/><Relationship Id="rId57" Type="http://schemas.openxmlformats.org/officeDocument/2006/relationships/slide" Target="slides/slide19.xml"/><Relationship Id="rId58" Type="http://schemas.openxmlformats.org/officeDocument/2006/relationships/slide" Target="slides/slide20.xml"/><Relationship Id="rId59" Type="http://schemas.openxmlformats.org/officeDocument/2006/relationships/slide" Target="slides/slide21.xml"/><Relationship Id="rId60" Type="http://schemas.openxmlformats.org/officeDocument/2006/relationships/slide" Target="slides/slide22.xml"/><Relationship Id="rId61" Type="http://schemas.openxmlformats.org/officeDocument/2006/relationships/slide" Target="slides/slide23.xml"/><Relationship Id="rId62" Type="http://schemas.openxmlformats.org/officeDocument/2006/relationships/slide" Target="slides/slide24.xml"/><Relationship Id="rId63" Type="http://schemas.openxmlformats.org/officeDocument/2006/relationships/slide" Target="slides/slide25.xml"/><Relationship Id="rId64" Type="http://schemas.openxmlformats.org/officeDocument/2006/relationships/slide" Target="slides/slide26.xml"/><Relationship Id="rId65" Type="http://schemas.openxmlformats.org/officeDocument/2006/relationships/slide" Target="slides/slide27.xml"/><Relationship Id="rId66" Type="http://schemas.openxmlformats.org/officeDocument/2006/relationships/slide" Target="slides/slide28.xml"/><Relationship Id="rId67" Type="http://schemas.openxmlformats.org/officeDocument/2006/relationships/slide" Target="slides/slide29.xml"/><Relationship Id="rId68" Type="http://schemas.openxmlformats.org/officeDocument/2006/relationships/slide" Target="slides/slide30.xml"/><Relationship Id="rId69" Type="http://schemas.openxmlformats.org/officeDocument/2006/relationships/slide" Target="slides/slide31.xml"/><Relationship Id="rId70" Type="http://schemas.openxmlformats.org/officeDocument/2006/relationships/slide" Target="slides/slide32.xml"/><Relationship Id="rId71" Type="http://schemas.openxmlformats.org/officeDocument/2006/relationships/slide" Target="slides/slide33.xml"/><Relationship Id="rId72" Type="http://schemas.openxmlformats.org/officeDocument/2006/relationships/slide" Target="slides/slide34.xml"/><Relationship Id="rId73" Type="http://schemas.openxmlformats.org/officeDocument/2006/relationships/slide" Target="slides/slide35.xml"/><Relationship Id="rId74" Type="http://schemas.openxmlformats.org/officeDocument/2006/relationships/slide" Target="slides/slide36.xml"/><Relationship Id="rId75" Type="http://schemas.openxmlformats.org/officeDocument/2006/relationships/slide" Target="slides/slide37.xml"/><Relationship Id="rId76" Type="http://schemas.openxmlformats.org/officeDocument/2006/relationships/slide" Target="slides/slide38.xml"/><Relationship Id="rId77" Type="http://schemas.openxmlformats.org/officeDocument/2006/relationships/slide" Target="slides/slide39.xml"/><Relationship Id="rId78" Type="http://schemas.openxmlformats.org/officeDocument/2006/relationships/slide" Target="slides/slide40.xml"/><Relationship Id="rId79" Type="http://schemas.openxmlformats.org/officeDocument/2006/relationships/slide" Target="slides/slide41.xml"/><Relationship Id="rId80" Type="http://schemas.openxmlformats.org/officeDocument/2006/relationships/slide" Target="slides/slide42.xml"/><Relationship Id="rId81" Type="http://schemas.openxmlformats.org/officeDocument/2006/relationships/slide" Target="slides/slide43.xml"/><Relationship Id="rId82" Type="http://schemas.openxmlformats.org/officeDocument/2006/relationships/slide" Target="slides/slide44.xml"/><Relationship Id="rId83" Type="http://schemas.openxmlformats.org/officeDocument/2006/relationships/slide" Target="slides/slide45.xml"/><Relationship Id="rId84" Type="http://schemas.openxmlformats.org/officeDocument/2006/relationships/slide" Target="slides/slide46.xml"/><Relationship Id="rId85" Type="http://schemas.openxmlformats.org/officeDocument/2006/relationships/slide" Target="slides/slide47.xml"/><Relationship Id="rId86" Type="http://schemas.openxmlformats.org/officeDocument/2006/relationships/slide" Target="slides/slide48.xml"/><Relationship Id="rId87" Type="http://schemas.openxmlformats.org/officeDocument/2006/relationships/slide" Target="slides/slide49.xml"/><Relationship Id="rId88" Type="http://schemas.openxmlformats.org/officeDocument/2006/relationships/slide" Target="slides/slide50.xml"/><Relationship Id="rId89" Type="http://schemas.openxmlformats.org/officeDocument/2006/relationships/slide" Target="slides/slide51.xml"/><Relationship Id="rId9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ko-KR" sz="4400" spc="-1" strike="noStrike">
                <a:solidFill>
                  <a:srgbClr val="000000"/>
                </a:solidFill>
                <a:latin typeface="Noto Sans KR"/>
              </a:rPr>
              <a:t>슬라이드를 이동하려면 클릭하십시오</a:t>
            </a:r>
            <a:r>
              <a:rPr b="0" lang="en-US" sz="44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메모 서식을 편집하려면 클릭하십시오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나눔명조"/>
              </a:rPr>
              <a:t>&lt;머리글&gt;</a:t>
            </a:r>
            <a:endParaRPr b="0" lang="en-US" sz="1400" spc="-1" strike="noStrike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나눔명조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나눔명조"/>
              </a:rPr>
              <a:t>&lt;날짜/시간&gt;</a:t>
            </a:r>
            <a:endParaRPr b="0" lang="en-US" sz="1400" spc="-1" strike="noStrike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나눔명조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나눔명조"/>
              </a:rPr>
              <a:t>&lt;바닥글&gt;</a:t>
            </a:r>
            <a:endParaRPr b="0" lang="en-US" sz="1400" spc="-1" strike="noStrike">
              <a:solidFill>
                <a:srgbClr val="000000"/>
              </a:solidFill>
              <a:latin typeface="나눔명조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나눔명조"/>
              </a:defRPr>
            </a:lvl1pPr>
          </a:lstStyle>
          <a:p>
            <a:pPr indent="0" algn="r">
              <a:buNone/>
            </a:pPr>
            <a:fld id="{908D6A7A-B327-450D-8859-DB67546967D8}" type="slidenum">
              <a:rPr b="0" lang="en-US" sz="1400" spc="-1" strike="noStrike">
                <a:solidFill>
                  <a:srgbClr val="000000"/>
                </a:solidFill>
                <a:latin typeface="나눔명조"/>
              </a:rPr>
              <a:t>&lt;숫자&gt;</a:t>
            </a:fld>
            <a:endParaRPr b="0" lang="en-US" sz="1400" spc="-1" strike="noStrike">
              <a:solidFill>
                <a:srgbClr val="000000"/>
              </a:solidFill>
              <a:latin typeface="나눔명조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960" cy="360684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이전에 스토리보드에서는 다음과 같이 정의했습니다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그리고 다음 보이는 것이 구현 장면입니다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6"/>
          </p:nvPr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EE6B45A-B343-40D5-9722-F3D0BEDB316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나눔명조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960" cy="360684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이전에 스토리보드에서는 다음과 같이 정의했습니다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그리고 다음 보이는 것이 구현 장면입니다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sldNum" idx="7"/>
          </p:nvPr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4C04A9F-452C-4090-A796-7761511C9605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나눔명조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960" cy="360684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Fastapi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와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uvicorn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은 비동기 처리에 능한 튤이다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Google maps API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가 비동기 처리를 하므로 이를 처리하기 위해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fastapi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를 사용하였다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여기서 비동기 처리란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간단히 이야기 하자면 순서대로 처리하는 동기방식에 반대로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순서와 관계없는 입출력 값을 보여준다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즉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먼저 입력이 되었다 해도 나중에 출력이 될 수 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사실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서버를 구축하게 된 계기는 하나 더 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라이브 서버에서는 돌아가나 로컬에서 돌아가지 않는 코드가 있ㄷ기 때문이다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대표적인 예로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json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파일을 읽고 값을 출력하는 것을 처리하려하면 브라우저 보안 때문에 막힌다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그래서 서버를 구축하게 되었다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sldNum" idx="8"/>
          </p:nvPr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E078B8-917A-4CFB-B99D-C1EEF899FC30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나눔명조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960" cy="360684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9"/>
          </p:nvPr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EF3CE52-4B1D-4803-A6B6-BAEDC0B7366C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나눔명조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960" cy="360684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해당 화면은 실제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aws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서버에서 띄운 화면을 캡쳐했습니다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좌측이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google maps api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실행 화명기고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우측이 서버에서 처리되고 있는 일부를 캡쳐한 내용입니다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4"/>
          </p:nvPr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4DD046-D253-4EE1-9DC5-7F2B72A781EE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나눔명조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960" cy="360684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Google maps api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의 비동기 처리를 위해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AWS Ubuntu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서버 안에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FastAPI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를 이용해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HTML, CSS Javascript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를 뿌려주는 형식으로 사용되었다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10"/>
          </p:nvPr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013BFA5-26BB-4E17-B03C-D834E4853913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나눔명조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1960" cy="360684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920" cy="4208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디렉토리같은 경우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FastAPI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의 구조를 맞추기 위해 저렇게 복잡하게 짰다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Templates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는 모든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html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를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Static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은 정적 파일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,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즉 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css, js img json 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파일을 차례대로 넣었습니다</a:t>
            </a: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5"/>
          </p:nvPr>
        </p:nvSpPr>
        <p:spPr>
          <a:xfrm>
            <a:off x="4281480" y="10155240"/>
            <a:ext cx="3275280" cy="53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36D554C-F426-46BA-9B40-97719FDE43B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&lt;숫자&gt;</a:t>
            </a:fld>
            <a:endParaRPr b="0" lang="en-US" sz="1200" spc="-1" strike="noStrike">
              <a:solidFill>
                <a:srgbClr val="000000"/>
              </a:solidFill>
              <a:latin typeface="나눔명조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기본값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기본값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Noto Sans KR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 KR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 KR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Noto Sans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3200" spc="-1" strike="noStrike">
                <a:solidFill>
                  <a:srgbClr val="000000"/>
                </a:solidFill>
                <a:latin typeface="Noto Sans KR"/>
              </a:rPr>
              <a:t>개요 텍스트의 서식을 편집하려면 클릭하십시오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Noto Sans KR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Noto Sans KR"/>
              </a:rPr>
              <a:t>3</a:t>
            </a:r>
            <a:r>
              <a:rPr b="0" lang="ko-KR" sz="24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400" spc="-1" strike="noStrike">
              <a:solidFill>
                <a:srgbClr val="000000"/>
              </a:solidFill>
              <a:latin typeface="Noto Sans KR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4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Noto Sans KR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Noto Sans KR"/>
              </a:rPr>
              <a:t>번째 개요 수준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5920" cy="13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ko-KR" sz="1800" spc="-1" strike="noStrike">
                <a:solidFill>
                  <a:srgbClr val="000000"/>
                </a:solidFill>
                <a:latin typeface="Noto Sans KR"/>
              </a:rPr>
              <a:t>제목 텍스트의 서식을 편집하려면 클릭하십시오</a:t>
            </a:r>
            <a:r>
              <a:rPr b="0" lang="en-US" sz="1800" spc="-1" strike="noStrike">
                <a:solidFill>
                  <a:srgbClr val="000000"/>
                </a:solidFill>
                <a:latin typeface="Noto Sans KR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3.jpeg"/><Relationship Id="rId4" Type="http://schemas.openxmlformats.org/officeDocument/2006/relationships/image" Target="../media/image23.jpeg"/><Relationship Id="rId5" Type="http://schemas.openxmlformats.org/officeDocument/2006/relationships/image" Target="../media/image25.jpeg"/><Relationship Id="rId6" Type="http://schemas.openxmlformats.org/officeDocument/2006/relationships/slideLayout" Target="../slideLayouts/slideLayout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0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0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slideLayout" Target="../slideLayouts/slideLayout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3.jpe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0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0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2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0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image" Target="../media/image47.jpeg"/><Relationship Id="rId4" Type="http://schemas.openxmlformats.org/officeDocument/2006/relationships/slideLayout" Target="../slideLayouts/slideLayout0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slideLayout" Target="../slideLayouts/slideLayout0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0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0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52.jpeg"/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6" Type="http://schemas.openxmlformats.org/officeDocument/2006/relationships/slideLayout" Target="../slideLayouts/slideLayout0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0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0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0.xml"/><Relationship Id="rId4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video" Target="../media/media57.mp4"/><Relationship Id="rId2" Type="http://schemas.microsoft.com/office/2007/relationships/media" Target="../media/media57.mp4"/><Relationship Id="rId3" Type="http://schemas.openxmlformats.org/officeDocument/2006/relationships/image" Target="../media/image58.png"/><Relationship Id="rId4" Type="http://schemas.openxmlformats.org/officeDocument/2006/relationships/video" Target="../media/media59.wmv"/><Relationship Id="rId5" Type="http://schemas.microsoft.com/office/2007/relationships/media" Target="../media/media59.wmv"/><Relationship Id="rId6" Type="http://schemas.openxmlformats.org/officeDocument/2006/relationships/image" Target="../media/image60.png"/><Relationship Id="rId7" Type="http://schemas.openxmlformats.org/officeDocument/2006/relationships/slideLayout" Target="../slideLayouts/slideLayout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video" Target="../media/media61.mp4"/><Relationship Id="rId2" Type="http://schemas.microsoft.com/office/2007/relationships/media" Target="../media/media61.mp4"/><Relationship Id="rId3" Type="http://schemas.openxmlformats.org/officeDocument/2006/relationships/image" Target="../media/image62.png"/><Relationship Id="rId4" Type="http://schemas.openxmlformats.org/officeDocument/2006/relationships/video" Target="../media/media63.wmv"/><Relationship Id="rId5" Type="http://schemas.microsoft.com/office/2007/relationships/media" Target="../media/media63.wmv"/><Relationship Id="rId6" Type="http://schemas.openxmlformats.org/officeDocument/2006/relationships/image" Target="../media/image64.png"/><Relationship Id="rId7" Type="http://schemas.openxmlformats.org/officeDocument/2006/relationships/slideLayout" Target="../slideLayouts/slideLayout0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21.jpeg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0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slideLayout" Target="../slideLayouts/slideLayout0.xml"/><Relationship Id="rId1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hyperlink" Target="https://github.com/osm3735/team_project_2nd.git" TargetMode="External"/><Relationship Id="rId2" Type="http://schemas.openxmlformats.org/officeDocument/2006/relationships/slideLayout" Target="../slideLayouts/slideLayout0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0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3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291120" y="2748960"/>
            <a:ext cx="7769880" cy="146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이른아침 커피브루 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프로젝트 발표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802680" y="4404960"/>
            <a:ext cx="6398280" cy="17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8b8b8b"/>
                </a:solidFill>
                <a:latin typeface="Calibri"/>
                <a:ea typeface="DejaVu Sans"/>
              </a:rPr>
              <a:t>HTML / CSS / JavaScript 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그림 1" descr=""/>
          <p:cNvPicPr/>
          <p:nvPr/>
        </p:nvPicPr>
        <p:blipFill>
          <a:blip r:embed="rId1"/>
          <a:stretch/>
        </p:blipFill>
        <p:spPr>
          <a:xfrm>
            <a:off x="1124640" y="2229120"/>
            <a:ext cx="8160840" cy="4913280"/>
          </a:xfrm>
          <a:prstGeom prst="rect">
            <a:avLst/>
          </a:prstGeom>
          <a:ln w="0">
            <a:noFill/>
          </a:ln>
        </p:spPr>
      </p:pic>
      <p:pic>
        <p:nvPicPr>
          <p:cNvPr id="154" name="그림 2" descr=""/>
          <p:cNvPicPr/>
          <p:nvPr/>
        </p:nvPicPr>
        <p:blipFill>
          <a:blip r:embed="rId2"/>
          <a:stretch/>
        </p:blipFill>
        <p:spPr>
          <a:xfrm>
            <a:off x="2814840" y="1498320"/>
            <a:ext cx="10849320" cy="5838120"/>
          </a:xfrm>
          <a:prstGeom prst="rect">
            <a:avLst/>
          </a:prstGeom>
          <a:ln w="0">
            <a:noFill/>
          </a:ln>
        </p:spPr>
      </p:pic>
      <p:sp>
        <p:nvSpPr>
          <p:cNvPr id="155" name="CustomShape 25"/>
          <p:cNvSpPr/>
          <p:nvPr/>
        </p:nvSpPr>
        <p:spPr>
          <a:xfrm>
            <a:off x="-1080000" y="0"/>
            <a:ext cx="737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56" name="TextBox 12"/>
          <p:cNvSpPr/>
          <p:nvPr/>
        </p:nvSpPr>
        <p:spPr>
          <a:xfrm>
            <a:off x="756000" y="125532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cari"/>
                <a:ea typeface="DejaVu Sans"/>
              </a:rPr>
              <a:t>index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그림 1" descr=""/>
          <p:cNvPicPr/>
          <p:nvPr/>
        </p:nvPicPr>
        <p:blipFill>
          <a:blip r:embed="rId1"/>
          <a:srcRect l="13794" t="0" r="15096" b="0"/>
          <a:stretch/>
        </p:blipFill>
        <p:spPr>
          <a:xfrm>
            <a:off x="924840" y="2197080"/>
            <a:ext cx="5958000" cy="5446440"/>
          </a:xfrm>
          <a:prstGeom prst="rect">
            <a:avLst/>
          </a:prstGeom>
          <a:ln w="0">
            <a:noFill/>
          </a:ln>
        </p:spPr>
      </p:pic>
      <p:pic>
        <p:nvPicPr>
          <p:cNvPr id="158" name="그림 2" descr=""/>
          <p:cNvPicPr/>
          <p:nvPr/>
        </p:nvPicPr>
        <p:blipFill>
          <a:blip r:embed="rId2"/>
          <a:srcRect l="2049" t="0" r="7322" b="0"/>
          <a:stretch/>
        </p:blipFill>
        <p:spPr>
          <a:xfrm>
            <a:off x="7058880" y="2298600"/>
            <a:ext cx="7179480" cy="5243400"/>
          </a:xfrm>
          <a:prstGeom prst="rect">
            <a:avLst/>
          </a:prstGeom>
          <a:ln w="0">
            <a:noFill/>
          </a:ln>
        </p:spPr>
      </p:pic>
      <p:sp>
        <p:nvSpPr>
          <p:cNvPr id="159" name="CustomShape 24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0" name="TextBox 10"/>
          <p:cNvSpPr/>
          <p:nvPr/>
        </p:nvSpPr>
        <p:spPr>
          <a:xfrm>
            <a:off x="720000" y="126000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cari"/>
                <a:ea typeface="DejaVu Sans"/>
              </a:rPr>
              <a:t>early_morning_coffee.html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2"/>
          <p:cNvSpPr/>
          <p:nvPr/>
        </p:nvSpPr>
        <p:spPr>
          <a:xfrm>
            <a:off x="5940000" y="6480000"/>
            <a:ext cx="6874920" cy="14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커피 원두</a:t>
            </a:r>
            <a:r>
              <a:rPr b="0" lang="en-US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, </a:t>
            </a:r>
            <a:r>
              <a:rPr b="0" lang="ko-KR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생두 판매 페이지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  <a:spcBef>
                <a:spcPts val="641"/>
              </a:spcBef>
            </a:pPr>
            <a:endParaRPr b="0" lang="en-US" sz="5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제품 정보를 카드 형태로 정렬하여 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UI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구성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상품명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가격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썸네일 이미지 포함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구매하기 클릭시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장바구니 안에 목록 추가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2" name="CustomShape 26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3" name="TextBox 60"/>
          <p:cNvSpPr/>
          <p:nvPr/>
        </p:nvSpPr>
        <p:spPr>
          <a:xfrm>
            <a:off x="756000" y="136332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cari"/>
                <a:ea typeface="DejaVu Sans"/>
              </a:rPr>
              <a:t>submenu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4320000" y="1080000"/>
            <a:ext cx="10078920" cy="5218920"/>
          </a:xfrm>
          <a:prstGeom prst="rect">
            <a:avLst/>
          </a:prstGeom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4320000" y="1800000"/>
            <a:ext cx="10078920" cy="4498920"/>
          </a:xfrm>
          <a:prstGeom prst="rect">
            <a:avLst/>
          </a:prstGeom>
          <a:ln w="0">
            <a:noFill/>
          </a:ln>
        </p:spPr>
      </p:pic>
      <p:sp>
        <p:nvSpPr>
          <p:cNvPr id="166" name=""/>
          <p:cNvSpPr/>
          <p:nvPr/>
        </p:nvSpPr>
        <p:spPr>
          <a:xfrm>
            <a:off x="14328000" y="1080000"/>
            <a:ext cx="178920" cy="773280"/>
          </a:xfrm>
          <a:prstGeom prst="rect">
            <a:avLst/>
          </a:prstGeom>
          <a:solidFill>
            <a:srgbClr val="fff7ea"/>
          </a:solidFill>
          <a:ln w="0">
            <a:solidFill>
              <a:srgbClr val="fff7e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29"/>
          <p:cNvSpPr/>
          <p:nvPr/>
        </p:nvSpPr>
        <p:spPr>
          <a:xfrm>
            <a:off x="5760000" y="6480000"/>
            <a:ext cx="6874920" cy="14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과일 시럽</a:t>
            </a:r>
            <a:r>
              <a:rPr b="0" lang="en-US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, </a:t>
            </a:r>
            <a:r>
              <a:rPr b="0" lang="ko-KR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스무디베이스 판매 페이지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  <a:spcBef>
                <a:spcPts val="641"/>
              </a:spcBef>
            </a:pPr>
            <a:endParaRPr b="0" lang="en-US" sz="5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제품 정보를 카드 형태로 정렬하여 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UI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구성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상품명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가격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썸네일 이미지 포함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구매하기 클릭시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장바구니 안에 목록 추가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8" name="CustomShape 30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69" name="TextBox 62"/>
          <p:cNvSpPr/>
          <p:nvPr/>
        </p:nvSpPr>
        <p:spPr>
          <a:xfrm>
            <a:off x="756000" y="136332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goods_order.html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4140000" y="1152000"/>
            <a:ext cx="9898920" cy="516852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4140000" y="1926360"/>
            <a:ext cx="9878760" cy="4394160"/>
          </a:xfrm>
          <a:prstGeom prst="rect">
            <a:avLst/>
          </a:prstGeom>
          <a:ln w="0">
            <a:noFill/>
          </a:ln>
        </p:spPr>
      </p:pic>
      <p:sp>
        <p:nvSpPr>
          <p:cNvPr id="172" name=""/>
          <p:cNvSpPr/>
          <p:nvPr/>
        </p:nvSpPr>
        <p:spPr>
          <a:xfrm>
            <a:off x="13968000" y="1152000"/>
            <a:ext cx="178920" cy="773280"/>
          </a:xfrm>
          <a:prstGeom prst="rect">
            <a:avLst/>
          </a:prstGeom>
          <a:solidFill>
            <a:srgbClr val="fff7ea"/>
          </a:solidFill>
          <a:ln w="0">
            <a:solidFill>
              <a:srgbClr val="fff7e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27"/>
          <p:cNvSpPr/>
          <p:nvPr/>
        </p:nvSpPr>
        <p:spPr>
          <a:xfrm>
            <a:off x="5760000" y="6480000"/>
            <a:ext cx="6874920" cy="14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커피 제조 관련 용품 판매 페이지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  <a:spcBef>
                <a:spcPts val="641"/>
              </a:spcBef>
            </a:pPr>
            <a:endParaRPr b="0" lang="en-US" sz="5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제품 정보를 카드 형태로 정렬하여 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UI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구성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상품명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가격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썸네일 이미지 포함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구매하기 클릭시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장바구니 안에 목록 추가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74" name="CustomShape 28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75" name="TextBox 61"/>
          <p:cNvSpPr/>
          <p:nvPr/>
        </p:nvSpPr>
        <p:spPr>
          <a:xfrm>
            <a:off x="756000" y="136332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etc_order.html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4500000" y="1008720"/>
            <a:ext cx="9863280" cy="5131800"/>
          </a:xfrm>
          <a:prstGeom prst="rect">
            <a:avLst/>
          </a:prstGeom>
          <a:ln w="0">
            <a:noFill/>
          </a:ln>
        </p:spPr>
      </p:pic>
      <p:sp>
        <p:nvSpPr>
          <p:cNvPr id="177" name=""/>
          <p:cNvSpPr/>
          <p:nvPr/>
        </p:nvSpPr>
        <p:spPr>
          <a:xfrm>
            <a:off x="14292000" y="900000"/>
            <a:ext cx="106920" cy="918000"/>
          </a:xfrm>
          <a:prstGeom prst="rect">
            <a:avLst/>
          </a:prstGeom>
          <a:solidFill>
            <a:srgbClr val="fff7ea"/>
          </a:solidFill>
          <a:ln w="0">
            <a:solidFill>
              <a:srgbClr val="fff7e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4500000" y="1800000"/>
            <a:ext cx="9863280" cy="434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31"/>
          <p:cNvSpPr/>
          <p:nvPr/>
        </p:nvSpPr>
        <p:spPr>
          <a:xfrm>
            <a:off x="5760000" y="6480000"/>
            <a:ext cx="6874920" cy="14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소모품 </a:t>
            </a:r>
            <a:r>
              <a:rPr b="0" lang="en-US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, </a:t>
            </a:r>
            <a:r>
              <a:rPr b="0" lang="ko-KR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굿즈 용품 판매 페이지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  <a:spcBef>
                <a:spcPts val="641"/>
              </a:spcBef>
            </a:pPr>
            <a:endParaRPr b="0" lang="en-US" sz="5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제품 정보를 카드 형태로 정렬하여 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UI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구성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상품명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가격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썸네일 이미지 포함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구매하기 클릭시</a:t>
            </a:r>
            <a:r>
              <a:rPr b="0" lang="en-US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, </a:t>
            </a:r>
            <a:r>
              <a:rPr b="0" lang="ko-KR" sz="1400" spc="-1" strike="noStrike">
                <a:solidFill>
                  <a:srgbClr val="579d1c"/>
                </a:solidFill>
                <a:latin typeface="Calibri"/>
                <a:ea typeface="DejaVu Sans"/>
              </a:rPr>
              <a:t>장바구니 안에 목록 추가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80" name="CustomShape 32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81" name="TextBox 63"/>
          <p:cNvSpPr/>
          <p:nvPr/>
        </p:nvSpPr>
        <p:spPr>
          <a:xfrm>
            <a:off x="756000" y="136332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coffeebeen_order.html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5162040" y="900000"/>
            <a:ext cx="9056880" cy="4966920"/>
          </a:xfrm>
          <a:prstGeom prst="rect">
            <a:avLst/>
          </a:prstGeom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5162040" y="1534320"/>
            <a:ext cx="9056880" cy="4944600"/>
          </a:xfrm>
          <a:prstGeom prst="rect">
            <a:avLst/>
          </a:prstGeom>
          <a:ln w="0">
            <a:noFill/>
          </a:ln>
        </p:spPr>
      </p:pic>
      <p:sp>
        <p:nvSpPr>
          <p:cNvPr id="184" name=""/>
          <p:cNvSpPr/>
          <p:nvPr/>
        </p:nvSpPr>
        <p:spPr>
          <a:xfrm>
            <a:off x="14184000" y="720000"/>
            <a:ext cx="106920" cy="918000"/>
          </a:xfrm>
          <a:prstGeom prst="rect">
            <a:avLst/>
          </a:prstGeom>
          <a:solidFill>
            <a:srgbClr val="fff7ea"/>
          </a:solidFill>
          <a:ln w="0">
            <a:solidFill>
              <a:srgbClr val="fff7ea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34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86" name="TextBox 67"/>
          <p:cNvSpPr/>
          <p:nvPr/>
        </p:nvSpPr>
        <p:spPr>
          <a:xfrm>
            <a:off x="756000" y="126000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findstore.html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87" name="TextBox 68"/>
          <p:cNvSpPr/>
          <p:nvPr/>
        </p:nvSpPr>
        <p:spPr>
          <a:xfrm>
            <a:off x="8280000" y="727200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구글 맵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API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활용 실시간 지도 동기화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88" name="TextBox 69"/>
          <p:cNvSpPr/>
          <p:nvPr/>
        </p:nvSpPr>
        <p:spPr>
          <a:xfrm>
            <a:off x="900000" y="716400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지점명 검색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지역별 매장검색 제공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89" name="그림 7" descr=""/>
          <p:cNvPicPr/>
          <p:nvPr/>
        </p:nvPicPr>
        <p:blipFill>
          <a:blip r:embed="rId1"/>
          <a:stretch/>
        </p:blipFill>
        <p:spPr>
          <a:xfrm>
            <a:off x="540000" y="1891080"/>
            <a:ext cx="4331160" cy="4947840"/>
          </a:xfrm>
          <a:prstGeom prst="rect">
            <a:avLst/>
          </a:prstGeom>
          <a:ln w="0">
            <a:noFill/>
          </a:ln>
        </p:spPr>
      </p:pic>
      <p:grpSp>
        <p:nvGrpSpPr>
          <p:cNvPr id="190" name=""/>
          <p:cNvGrpSpPr/>
          <p:nvPr/>
        </p:nvGrpSpPr>
        <p:grpSpPr>
          <a:xfrm>
            <a:off x="5364000" y="1044000"/>
            <a:ext cx="8998920" cy="5938920"/>
            <a:chOff x="5364000" y="1044000"/>
            <a:chExt cx="8998920" cy="5938920"/>
          </a:xfrm>
        </p:grpSpPr>
        <p:pic>
          <p:nvPicPr>
            <p:cNvPr id="191" name="" descr=""/>
            <p:cNvPicPr/>
            <p:nvPr/>
          </p:nvPicPr>
          <p:blipFill>
            <a:blip r:embed="rId2"/>
            <a:stretch/>
          </p:blipFill>
          <p:spPr>
            <a:xfrm>
              <a:off x="5364000" y="1044000"/>
              <a:ext cx="8998920" cy="593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2" name="그림 8" descr=""/>
            <p:cNvPicPr/>
            <p:nvPr/>
          </p:nvPicPr>
          <p:blipFill>
            <a:blip r:embed="rId3"/>
            <a:stretch/>
          </p:blipFill>
          <p:spPr>
            <a:xfrm>
              <a:off x="5364000" y="2088000"/>
              <a:ext cx="2914920" cy="467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3" name="그림 9" descr=""/>
            <p:cNvPicPr/>
            <p:nvPr/>
          </p:nvPicPr>
          <p:blipFill>
            <a:blip r:embed="rId4"/>
            <a:stretch/>
          </p:blipFill>
          <p:spPr>
            <a:xfrm>
              <a:off x="8460000" y="2248200"/>
              <a:ext cx="5673240" cy="44107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35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95" name="TextBox 70"/>
          <p:cNvSpPr/>
          <p:nvPr/>
        </p:nvSpPr>
        <p:spPr>
          <a:xfrm>
            <a:off x="756000" y="126000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login.html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96" name="TextBox 72"/>
          <p:cNvSpPr/>
          <p:nvPr/>
        </p:nvSpPr>
        <p:spPr>
          <a:xfrm>
            <a:off x="1116000" y="6840000"/>
            <a:ext cx="269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회원 로그인 기능 제공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197" name=""/>
          <p:cNvGrpSpPr/>
          <p:nvPr/>
        </p:nvGrpSpPr>
        <p:grpSpPr>
          <a:xfrm>
            <a:off x="360000" y="2520000"/>
            <a:ext cx="4318920" cy="3958920"/>
            <a:chOff x="360000" y="2520000"/>
            <a:chExt cx="4318920" cy="3958920"/>
          </a:xfrm>
        </p:grpSpPr>
        <p:pic>
          <p:nvPicPr>
            <p:cNvPr id="198" name="" descr=""/>
            <p:cNvPicPr/>
            <p:nvPr/>
          </p:nvPicPr>
          <p:blipFill>
            <a:blip r:embed="rId1"/>
            <a:stretch/>
          </p:blipFill>
          <p:spPr>
            <a:xfrm>
              <a:off x="360000" y="2520000"/>
              <a:ext cx="4318920" cy="395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9" name="" descr=""/>
            <p:cNvPicPr/>
            <p:nvPr/>
          </p:nvPicPr>
          <p:blipFill>
            <a:blip r:embed="rId2"/>
            <a:stretch/>
          </p:blipFill>
          <p:spPr>
            <a:xfrm>
              <a:off x="360000" y="2520000"/>
              <a:ext cx="4318920" cy="35989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5040000" y="2520000"/>
            <a:ext cx="4318920" cy="3958920"/>
          </a:xfrm>
          <a:prstGeom prst="rect">
            <a:avLst/>
          </a:prstGeom>
          <a:ln w="0">
            <a:noFill/>
          </a:ln>
        </p:spPr>
      </p:pic>
      <p:grpSp>
        <p:nvGrpSpPr>
          <p:cNvPr id="201" name=""/>
          <p:cNvGrpSpPr/>
          <p:nvPr/>
        </p:nvGrpSpPr>
        <p:grpSpPr>
          <a:xfrm>
            <a:off x="9828000" y="2520000"/>
            <a:ext cx="4318920" cy="3958920"/>
            <a:chOff x="9828000" y="2520000"/>
            <a:chExt cx="4318920" cy="3958920"/>
          </a:xfrm>
        </p:grpSpPr>
        <p:pic>
          <p:nvPicPr>
            <p:cNvPr id="202" name="" descr=""/>
            <p:cNvPicPr/>
            <p:nvPr/>
          </p:nvPicPr>
          <p:blipFill>
            <a:blip r:embed="rId4"/>
            <a:stretch/>
          </p:blipFill>
          <p:spPr>
            <a:xfrm>
              <a:off x="9828000" y="2520000"/>
              <a:ext cx="4318920" cy="395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" descr=""/>
            <p:cNvPicPr/>
            <p:nvPr/>
          </p:nvPicPr>
          <p:blipFill>
            <a:blip r:embed="rId5"/>
            <a:stretch/>
          </p:blipFill>
          <p:spPr>
            <a:xfrm>
              <a:off x="9828000" y="2520000"/>
              <a:ext cx="4318920" cy="359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04" name="TextBox 73"/>
          <p:cNvSpPr/>
          <p:nvPr/>
        </p:nvSpPr>
        <p:spPr>
          <a:xfrm>
            <a:off x="5832000" y="6840000"/>
            <a:ext cx="269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회원 가입 기능 제공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05" name="TextBox 71"/>
          <p:cNvSpPr/>
          <p:nvPr/>
        </p:nvSpPr>
        <p:spPr>
          <a:xfrm>
            <a:off x="10584000" y="6800040"/>
            <a:ext cx="269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로그인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ID,Password </a:t>
            </a:r>
            <a:br>
              <a:rPr sz="1800"/>
            </a:b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찾기 기능 제공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그림 1" descr=""/>
          <p:cNvPicPr/>
          <p:nvPr/>
        </p:nvPicPr>
        <p:blipFill>
          <a:blip r:embed="rId1"/>
          <a:stretch/>
        </p:blipFill>
        <p:spPr>
          <a:xfrm>
            <a:off x="8171640" y="2465280"/>
            <a:ext cx="6227280" cy="4373640"/>
          </a:xfrm>
          <a:prstGeom prst="rect">
            <a:avLst/>
          </a:prstGeom>
          <a:ln w="0">
            <a:noFill/>
          </a:ln>
        </p:spPr>
      </p:pic>
      <p:pic>
        <p:nvPicPr>
          <p:cNvPr id="207" name="그림 2" descr=""/>
          <p:cNvPicPr/>
          <p:nvPr/>
        </p:nvPicPr>
        <p:blipFill>
          <a:blip r:embed="rId2"/>
          <a:stretch/>
        </p:blipFill>
        <p:spPr>
          <a:xfrm>
            <a:off x="180000" y="2700000"/>
            <a:ext cx="6733800" cy="3694680"/>
          </a:xfrm>
          <a:prstGeom prst="rect">
            <a:avLst/>
          </a:prstGeom>
          <a:ln w="0">
            <a:noFill/>
          </a:ln>
        </p:spPr>
      </p:pic>
      <p:sp>
        <p:nvSpPr>
          <p:cNvPr id="208" name="CustomShape 33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09" name="TextBox 64"/>
          <p:cNvSpPr/>
          <p:nvPr/>
        </p:nvSpPr>
        <p:spPr>
          <a:xfrm>
            <a:off x="756000" y="126000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board.html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210" name="2-circle-arrow"/>
          <p:cNvGrpSpPr/>
          <p:nvPr/>
        </p:nvGrpSpPr>
        <p:grpSpPr>
          <a:xfrm>
            <a:off x="6917400" y="4000320"/>
            <a:ext cx="1252080" cy="1253880"/>
            <a:chOff x="6917400" y="4000320"/>
            <a:chExt cx="1252080" cy="1253880"/>
          </a:xfrm>
        </p:grpSpPr>
        <p:sp>
          <p:nvSpPr>
            <p:cNvPr id="211" name="Pfeil: gebogen 19_ 1"/>
            <p:cNvSpPr/>
            <p:nvPr/>
          </p:nvSpPr>
          <p:spPr>
            <a:xfrm rot="18898800">
              <a:off x="7101720" y="4186800"/>
              <a:ext cx="884520" cy="88416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1373271"/>
                <a:gd name="adj5" fmla="val 12500"/>
              </a:avLst>
            </a:prstGeom>
            <a:solidFill>
              <a:srgbClr val="ff860d"/>
            </a:solidFill>
            <a:ln cap="rnd" w="29160">
              <a:solidFill>
                <a:srgbClr val="ea7500"/>
              </a:solidFill>
              <a:round/>
            </a:ln>
            <a:effectLst>
              <a:outerShdw blurRad="0" dir="2700000" dist="35638" rotWithShape="0">
                <a:srgbClr val="cccccc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8280" rIns="98280" tIns="53280" bIns="53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ffffff"/>
                </a:solidFill>
                <a:latin typeface="Arial"/>
                <a:ea typeface="Microsoft YaHei"/>
              </a:endParaRPr>
            </a:p>
          </p:txBody>
        </p:sp>
        <p:sp>
          <p:nvSpPr>
            <p:cNvPr id="212" name="Pfeil: gebogen 19_ 2"/>
            <p:cNvSpPr/>
            <p:nvPr/>
          </p:nvSpPr>
          <p:spPr>
            <a:xfrm flipH="1" flipV="1" rot="18900000">
              <a:off x="7099920" y="4182840"/>
              <a:ext cx="883800" cy="884160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1486763"/>
                <a:gd name="adj5" fmla="val 12500"/>
              </a:avLst>
            </a:prstGeom>
            <a:solidFill>
              <a:srgbClr val="ffd428"/>
            </a:solidFill>
            <a:ln cap="rnd" w="29160">
              <a:solidFill>
                <a:srgbClr val="e8a202"/>
              </a:solidFill>
              <a:round/>
            </a:ln>
            <a:effectLst>
              <a:outerShdw blurRad="0" dir="2700000" dist="35638" rotWithShape="0">
                <a:srgbClr val="cccccc"/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8280" rIns="98280" tIns="53280" bIns="53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Arial"/>
                <a:ea typeface="Microsoft YaHei"/>
              </a:endParaRPr>
            </a:p>
          </p:txBody>
        </p:sp>
      </p:grpSp>
      <p:sp>
        <p:nvSpPr>
          <p:cNvPr id="213" name="TextBox 65"/>
          <p:cNvSpPr/>
          <p:nvPr/>
        </p:nvSpPr>
        <p:spPr>
          <a:xfrm>
            <a:off x="9360000" y="720000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사용자 글쓰기 폼 제공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제목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내용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14" name="TextBox 66"/>
          <p:cNvSpPr/>
          <p:nvPr/>
        </p:nvSpPr>
        <p:spPr>
          <a:xfrm>
            <a:off x="1476000" y="701532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게시글  목록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검색 기능 제공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36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16" name="TextBox 74"/>
          <p:cNvSpPr/>
          <p:nvPr/>
        </p:nvSpPr>
        <p:spPr>
          <a:xfrm>
            <a:off x="756000" y="1260000"/>
            <a:ext cx="3922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cart.html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17" name="TextBox 75"/>
          <p:cNvSpPr/>
          <p:nvPr/>
        </p:nvSpPr>
        <p:spPr>
          <a:xfrm>
            <a:off x="1116000" y="6840000"/>
            <a:ext cx="269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 기능 제공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18" name="TextBox 76"/>
          <p:cNvSpPr/>
          <p:nvPr/>
        </p:nvSpPr>
        <p:spPr>
          <a:xfrm>
            <a:off x="5832000" y="6840000"/>
            <a:ext cx="269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 주문 결제기능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19" name="TextBox 77"/>
          <p:cNvSpPr/>
          <p:nvPr/>
        </p:nvSpPr>
        <p:spPr>
          <a:xfrm>
            <a:off x="10584000" y="6800040"/>
            <a:ext cx="269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결제 건 배송 조회 기능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360000" y="2556000"/>
            <a:ext cx="4296960" cy="4000320"/>
          </a:xfrm>
          <a:prstGeom prst="rect">
            <a:avLst/>
          </a:prstGeom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5076000" y="2556000"/>
            <a:ext cx="4296960" cy="395892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9900000" y="2484000"/>
            <a:ext cx="4296960" cy="399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팀명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&amp;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프로젝트 명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이른아침커피브루 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/ 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정적 웹사이트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37"/>
          <p:cNvSpPr/>
          <p:nvPr/>
        </p:nvSpPr>
        <p:spPr>
          <a:xfrm>
            <a:off x="2916000" y="2854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24" name="TextBox 78"/>
          <p:cNvSpPr/>
          <p:nvPr/>
        </p:nvSpPr>
        <p:spPr>
          <a:xfrm>
            <a:off x="6183000" y="4356000"/>
            <a:ext cx="2023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JS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설계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&amp;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코딩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그림 2" descr=""/>
          <p:cNvPicPr/>
          <p:nvPr/>
        </p:nvPicPr>
        <p:blipFill>
          <a:blip r:embed="rId1"/>
          <a:stretch/>
        </p:blipFill>
        <p:spPr>
          <a:xfrm>
            <a:off x="2700000" y="2190240"/>
            <a:ext cx="7412760" cy="4116960"/>
          </a:xfrm>
          <a:prstGeom prst="rect">
            <a:avLst/>
          </a:prstGeom>
          <a:ln w="0">
            <a:noFill/>
          </a:ln>
        </p:spPr>
      </p:pic>
      <p:pic>
        <p:nvPicPr>
          <p:cNvPr id="226" name="그림 3" descr=""/>
          <p:cNvPicPr/>
          <p:nvPr/>
        </p:nvPicPr>
        <p:blipFill>
          <a:blip r:embed="rId2"/>
          <a:stretch/>
        </p:blipFill>
        <p:spPr>
          <a:xfrm>
            <a:off x="682920" y="6404040"/>
            <a:ext cx="13086720" cy="1185840"/>
          </a:xfrm>
          <a:prstGeom prst="rect">
            <a:avLst/>
          </a:prstGeom>
          <a:ln w="0">
            <a:noFill/>
          </a:ln>
        </p:spPr>
      </p:pic>
      <p:sp>
        <p:nvSpPr>
          <p:cNvPr id="227" name="CustomShape 38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28" name="TextBox 79"/>
          <p:cNvSpPr/>
          <p:nvPr/>
        </p:nvSpPr>
        <p:spPr>
          <a:xfrm>
            <a:off x="126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홈페이지 전체 공유하는 기본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header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39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30" name="TextBox 80"/>
          <p:cNvSpPr/>
          <p:nvPr/>
        </p:nvSpPr>
        <p:spPr>
          <a:xfrm>
            <a:off x="126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홈페이지 전체 공유하는 기본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footer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540360" y="6840000"/>
            <a:ext cx="13318560" cy="479880"/>
          </a:xfrm>
          <a:prstGeom prst="rect">
            <a:avLst/>
          </a:prstGeom>
          <a:ln w="0"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1767600" y="1980000"/>
            <a:ext cx="9931320" cy="449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40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34" name="TextBox 81"/>
          <p:cNvSpPr/>
          <p:nvPr/>
        </p:nvSpPr>
        <p:spPr>
          <a:xfrm>
            <a:off x="126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Header / footer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공통 레이아웃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35" name="TextBox 82"/>
          <p:cNvSpPr/>
          <p:nvPr/>
        </p:nvSpPr>
        <p:spPr>
          <a:xfrm>
            <a:off x="720000" y="2520000"/>
            <a:ext cx="7738920" cy="393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Hearder / footer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고정 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홈페이지 전체 공유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nav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바  우측 최상단  회원 메뉴 구성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회사 로고 클릭 시 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index.html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로  리다이렉트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모바일 환경 반응형 구성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Header   :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우측 최상단 회원 메뉴가  맨 위로 올라가고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회사 로고 가 가운데에 위치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나머지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nav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바  메뉴가  최하단에 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2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줄로 표시 하여  총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4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개의 층을 형성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Footer  :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가운데 정렬한 회사 주소와  사업자 등록번호를 중심으로  위치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나머지 내용으로  하단으로 내려서  표시하여  깔끔하게 정렬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8460000" y="795240"/>
            <a:ext cx="4722840" cy="1903680"/>
          </a:xfrm>
          <a:prstGeom prst="rect">
            <a:avLst/>
          </a:prstGeom>
          <a:ln w="0">
            <a:noFill/>
          </a:ln>
        </p:spPr>
      </p:pic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8460000" y="5384880"/>
            <a:ext cx="4722840" cy="1094040"/>
          </a:xfrm>
          <a:prstGeom prst="rect">
            <a:avLst/>
          </a:prstGeom>
          <a:ln w="0">
            <a:noFill/>
          </a:ln>
        </p:spPr>
      </p:pic>
      <p:sp>
        <p:nvSpPr>
          <p:cNvPr id="238" name=""/>
          <p:cNvSpPr/>
          <p:nvPr/>
        </p:nvSpPr>
        <p:spPr>
          <a:xfrm>
            <a:off x="8460000" y="2700000"/>
            <a:ext cx="4678920" cy="2734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39" name="TextBox 86"/>
          <p:cNvSpPr/>
          <p:nvPr/>
        </p:nvSpPr>
        <p:spPr>
          <a:xfrm>
            <a:off x="8712000" y="3780000"/>
            <a:ext cx="431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공통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header/footer + contents main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(mobile)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"/>
          <p:cNvSpPr/>
          <p:nvPr/>
        </p:nvSpPr>
        <p:spPr>
          <a:xfrm>
            <a:off x="9720000" y="3600000"/>
            <a:ext cx="4678920" cy="2734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41" name=""/>
          <p:cNvSpPr/>
          <p:nvPr/>
        </p:nvSpPr>
        <p:spPr>
          <a:xfrm>
            <a:off x="360000" y="3240000"/>
            <a:ext cx="7918920" cy="363492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42" name="CustomShape 41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43" name="TextBox 83"/>
          <p:cNvSpPr/>
          <p:nvPr/>
        </p:nvSpPr>
        <p:spPr>
          <a:xfrm>
            <a:off x="126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홈페이지 구성 방식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44" name="TextBox 84"/>
          <p:cNvSpPr/>
          <p:nvPr/>
        </p:nvSpPr>
        <p:spPr>
          <a:xfrm>
            <a:off x="2160000" y="4680000"/>
            <a:ext cx="431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공통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header/footer + contents main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(PC)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9720000" y="1800000"/>
            <a:ext cx="4722840" cy="190368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9720000" y="6284880"/>
            <a:ext cx="4722840" cy="1094040"/>
          </a:xfrm>
          <a:prstGeom prst="rect">
            <a:avLst/>
          </a:prstGeom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3"/>
          <a:stretch/>
        </p:blipFill>
        <p:spPr>
          <a:xfrm>
            <a:off x="360720" y="6876000"/>
            <a:ext cx="7918200" cy="479880"/>
          </a:xfrm>
          <a:prstGeom prst="rect">
            <a:avLst/>
          </a:prstGeom>
          <a:ln w="0">
            <a:noFill/>
          </a:ln>
        </p:spPr>
      </p:pic>
      <p:pic>
        <p:nvPicPr>
          <p:cNvPr id="248" name="그림 11" descr=""/>
          <p:cNvPicPr/>
          <p:nvPr/>
        </p:nvPicPr>
        <p:blipFill>
          <a:blip r:embed="rId4"/>
          <a:stretch/>
        </p:blipFill>
        <p:spPr>
          <a:xfrm>
            <a:off x="360000" y="2053080"/>
            <a:ext cx="7918920" cy="1185840"/>
          </a:xfrm>
          <a:prstGeom prst="rect">
            <a:avLst/>
          </a:prstGeom>
          <a:ln w="0">
            <a:noFill/>
          </a:ln>
        </p:spPr>
      </p:pic>
      <p:sp>
        <p:nvSpPr>
          <p:cNvPr id="249" name="TextBox 85"/>
          <p:cNvSpPr/>
          <p:nvPr/>
        </p:nvSpPr>
        <p:spPr>
          <a:xfrm>
            <a:off x="9900000" y="4680000"/>
            <a:ext cx="431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공통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header/footer + contents main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(mobile)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2"/>
          <p:cNvSpPr/>
          <p:nvPr/>
        </p:nvSpPr>
        <p:spPr>
          <a:xfrm>
            <a:off x="457200" y="2028600"/>
            <a:ext cx="6201720" cy="409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500" spc="-1" strike="noStrike">
                <a:solidFill>
                  <a:srgbClr val="579d1c"/>
                </a:solidFill>
                <a:latin typeface="Calibri"/>
                <a:ea typeface="DejaVu Sans"/>
              </a:rPr>
              <a:t>JS </a:t>
            </a:r>
            <a:r>
              <a:rPr b="0" lang="ko-KR" sz="2500" spc="-1" strike="noStrike">
                <a:solidFill>
                  <a:srgbClr val="579d1c"/>
                </a:solidFill>
                <a:latin typeface="Calibri"/>
                <a:ea typeface="DejaVu Sans"/>
              </a:rPr>
              <a:t>기반 수량 조절 기능 </a:t>
            </a:r>
            <a:r>
              <a:rPr b="0" lang="en-US" sz="2500" spc="-1" strike="noStrike">
                <a:solidFill>
                  <a:srgbClr val="579d1c"/>
                </a:solidFill>
                <a:latin typeface="Calibri"/>
                <a:ea typeface="DejaVu Sans"/>
              </a:rPr>
              <a:t>(+/-)</a:t>
            </a:r>
            <a:endParaRPr b="0" lang="en-US" sz="25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25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500" spc="-1" strike="noStrike">
                <a:solidFill>
                  <a:srgbClr val="579d1c"/>
                </a:solidFill>
                <a:latin typeface="Calibri"/>
                <a:ea typeface="DejaVu Sans"/>
              </a:rPr>
              <a:t>실시간 총액 계산 기능</a:t>
            </a:r>
            <a:endParaRPr b="0" lang="en-US" sz="25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25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500" spc="-1" strike="noStrike">
                <a:solidFill>
                  <a:srgbClr val="579d1c"/>
                </a:solidFill>
                <a:latin typeface="Calibri"/>
                <a:ea typeface="DejaVu Sans"/>
              </a:rPr>
              <a:t>삭제 버튼 및 주문하기 연결 포함</a:t>
            </a:r>
            <a:endParaRPr b="0" lang="en-US" sz="25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삭제 버튼 클릭시 실시간 삭제</a:t>
            </a:r>
            <a:r>
              <a:rPr b="0" lang="en-US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모달 연결</a:t>
            </a:r>
            <a:r>
              <a:rPr b="0" lang="en-US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)</a:t>
            </a:r>
            <a:br>
              <a:rPr sz="1800"/>
            </a:br>
            <a:r>
              <a:rPr b="0" lang="en-US" sz="1800" spc="-1" strike="noStrike">
                <a:solidFill>
                  <a:srgbClr val="579d1c"/>
                </a:solidFill>
                <a:latin typeface="Noto Sans KR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2500" spc="-1" strike="noStrike">
                <a:solidFill>
                  <a:srgbClr val="579d1c"/>
                </a:solidFill>
                <a:latin typeface="Calibri"/>
                <a:ea typeface="DejaVu Sans"/>
              </a:rPr>
              <a:t>로컬스토리지로 임시 저장 가능</a:t>
            </a:r>
            <a:br>
              <a:rPr sz="2500"/>
            </a:br>
            <a:r>
              <a:rPr b="0" lang="en-US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로그인과 연동</a:t>
            </a:r>
            <a:r>
              <a:rPr b="0" lang="en-US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로그인 중 저장 유지</a:t>
            </a:r>
            <a:r>
              <a:rPr b="0" lang="en-US" sz="1800" spc="-1" strike="noStrike">
                <a:solidFill>
                  <a:srgbClr val="804c19"/>
                </a:solidFill>
                <a:latin typeface="Calibri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25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51" name="그림 1" descr=""/>
          <p:cNvPicPr/>
          <p:nvPr/>
        </p:nvPicPr>
        <p:blipFill>
          <a:blip r:embed="rId1"/>
          <a:stretch/>
        </p:blipFill>
        <p:spPr>
          <a:xfrm>
            <a:off x="8100000" y="1080000"/>
            <a:ext cx="4670280" cy="6102000"/>
          </a:xfrm>
          <a:prstGeom prst="rect">
            <a:avLst/>
          </a:prstGeom>
          <a:ln w="0">
            <a:noFill/>
          </a:ln>
        </p:spPr>
      </p:pic>
      <p:sp>
        <p:nvSpPr>
          <p:cNvPr id="252" name="CustomShape 42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53" name="TextBox 87"/>
          <p:cNvSpPr/>
          <p:nvPr/>
        </p:nvSpPr>
        <p:spPr>
          <a:xfrm>
            <a:off x="126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 기능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그림 1" descr=""/>
          <p:cNvPicPr/>
          <p:nvPr/>
        </p:nvPicPr>
        <p:blipFill>
          <a:blip r:embed="rId1"/>
          <a:stretch/>
        </p:blipFill>
        <p:spPr>
          <a:xfrm>
            <a:off x="538560" y="2520000"/>
            <a:ext cx="4860360" cy="4144320"/>
          </a:xfrm>
          <a:prstGeom prst="rect">
            <a:avLst/>
          </a:prstGeom>
          <a:ln w="0">
            <a:noFill/>
          </a:ln>
        </p:spPr>
      </p:pic>
      <p:pic>
        <p:nvPicPr>
          <p:cNvPr id="255" name="그림 2" descr=""/>
          <p:cNvPicPr/>
          <p:nvPr/>
        </p:nvPicPr>
        <p:blipFill>
          <a:blip r:embed="rId2"/>
          <a:stretch/>
        </p:blipFill>
        <p:spPr>
          <a:xfrm>
            <a:off x="7380000" y="2700000"/>
            <a:ext cx="5218920" cy="3803760"/>
          </a:xfrm>
          <a:prstGeom prst="rect">
            <a:avLst/>
          </a:prstGeom>
          <a:ln w="0">
            <a:noFill/>
          </a:ln>
        </p:spPr>
      </p:pic>
      <p:sp>
        <p:nvSpPr>
          <p:cNvPr id="256" name="오른쪽 화살표 3"/>
          <p:cNvSpPr/>
          <p:nvPr/>
        </p:nvSpPr>
        <p:spPr>
          <a:xfrm>
            <a:off x="6125760" y="4210200"/>
            <a:ext cx="713160" cy="828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57" name="CustomShape 43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58" name="TextBox 88"/>
          <p:cNvSpPr/>
          <p:nvPr/>
        </p:nvSpPr>
        <p:spPr>
          <a:xfrm>
            <a:off x="126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 수량 체크 기능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59" name="TextBox 89"/>
          <p:cNvSpPr/>
          <p:nvPr/>
        </p:nvSpPr>
        <p:spPr>
          <a:xfrm>
            <a:off x="720000" y="7020000"/>
            <a:ext cx="467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장바구니에 담긴  동일한 제품의 </a:t>
            </a:r>
            <a:br>
              <a:rPr sz="1800"/>
            </a:b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수량 변경 가능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60" name="TextBox 90"/>
          <p:cNvSpPr/>
          <p:nvPr/>
        </p:nvSpPr>
        <p:spPr>
          <a:xfrm>
            <a:off x="7200000" y="6921720"/>
            <a:ext cx="57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장바구니에 담긴 제품 목록과 수량이 변동이 있을 경우  </a:t>
            </a:r>
            <a:br>
              <a:rPr sz="1800"/>
            </a:b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실시간으로 체크하여 총합계 계산을 갱신하여 표시함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8280000" y="3240000"/>
            <a:ext cx="5938920" cy="3598920"/>
          </a:xfrm>
          <a:prstGeom prst="rect">
            <a:avLst/>
          </a:prstGeom>
          <a:ln w="0">
            <a:noFill/>
          </a:ln>
        </p:spPr>
      </p:pic>
      <p:sp>
        <p:nvSpPr>
          <p:cNvPr id="262" name="오른쪽 화살표 1"/>
          <p:cNvSpPr/>
          <p:nvPr/>
        </p:nvSpPr>
        <p:spPr>
          <a:xfrm>
            <a:off x="7205760" y="4930200"/>
            <a:ext cx="713160" cy="828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263" name="CustomShape 44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64" name="TextBox 91"/>
          <p:cNvSpPr/>
          <p:nvPr/>
        </p:nvSpPr>
        <p:spPr>
          <a:xfrm>
            <a:off x="126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배송 조회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65" name="TextBox 92"/>
          <p:cNvSpPr/>
          <p:nvPr/>
        </p:nvSpPr>
        <p:spPr>
          <a:xfrm>
            <a:off x="4680000" y="1080000"/>
            <a:ext cx="70189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가상 시연 데이터 구현 모습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결제 홈페이지에서 입력한 배송정보를 바탕으로  출력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유효성 검증을 포함하여 주문 번호로 배송 조회 가능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360000" y="3261240"/>
            <a:ext cx="6298920" cy="357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그림 1" descr=""/>
          <p:cNvPicPr/>
          <p:nvPr/>
        </p:nvPicPr>
        <p:blipFill>
          <a:blip r:embed="rId1"/>
          <a:stretch/>
        </p:blipFill>
        <p:spPr>
          <a:xfrm>
            <a:off x="698040" y="4320000"/>
            <a:ext cx="13002120" cy="2793960"/>
          </a:xfrm>
          <a:prstGeom prst="rect">
            <a:avLst/>
          </a:prstGeom>
          <a:ln w="0"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57200" y="1600200"/>
            <a:ext cx="11827800" cy="27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Poetry : </a:t>
            </a:r>
            <a:r>
              <a:rPr b="0" lang="ko-KR" sz="2000" spc="-1" strike="noStrike">
                <a:solidFill>
                  <a:srgbClr val="579d1c"/>
                </a:solidFill>
                <a:latin typeface="굴림"/>
                <a:ea typeface="DejaVu Sans"/>
              </a:rPr>
              <a:t>가상환경에서 </a:t>
            </a:r>
            <a:r>
              <a:rPr b="0" lang="en-US" sz="2000" spc="-1" strike="noStrike">
                <a:solidFill>
                  <a:srgbClr val="579d1c"/>
                </a:solidFill>
                <a:latin typeface="굴림"/>
                <a:ea typeface="DejaVu Sans"/>
              </a:rPr>
              <a:t>main.py </a:t>
            </a:r>
            <a:r>
              <a:rPr b="0" lang="ko-KR" sz="2000" spc="-1" strike="noStrike">
                <a:solidFill>
                  <a:srgbClr val="579d1c"/>
                </a:solidFill>
                <a:latin typeface="굴림"/>
                <a:ea typeface="DejaVu Sans"/>
              </a:rPr>
              <a:t>를 실행</a:t>
            </a:r>
            <a:r>
              <a:rPr b="0" lang="en-US" sz="2000" spc="-1" strike="noStrike">
                <a:solidFill>
                  <a:srgbClr val="579d1c"/>
                </a:solidFill>
                <a:latin typeface="굴림"/>
                <a:ea typeface="DejaVu Sans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Uvicorn : </a:t>
            </a:r>
            <a:r>
              <a:rPr b="0" lang="en-US" sz="2000" spc="-1" strike="noStrike">
                <a:solidFill>
                  <a:srgbClr val="579d1c"/>
                </a:solidFill>
                <a:latin typeface="굴림"/>
                <a:ea typeface="DejaVu Sans"/>
              </a:rPr>
              <a:t> 8080</a:t>
            </a:r>
            <a:r>
              <a:rPr b="0" lang="ko-KR" sz="2000" spc="-1" strike="noStrike">
                <a:solidFill>
                  <a:srgbClr val="579d1c"/>
                </a:solidFill>
                <a:latin typeface="굴림"/>
                <a:ea typeface="DejaVu Sans"/>
              </a:rPr>
              <a:t>포트에서 실행</a:t>
            </a:r>
            <a:r>
              <a:rPr b="0" lang="en-US" sz="2000" spc="-1" strike="noStrike">
                <a:solidFill>
                  <a:srgbClr val="579d1c"/>
                </a:solidFill>
                <a:latin typeface="굴림"/>
                <a:ea typeface="DejaVu Sans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lvl="1" marL="8002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uvicorn :</a:t>
            </a:r>
            <a:r>
              <a:rPr b="0" lang="en-US" sz="2000" spc="-1" strike="noStrike">
                <a:solidFill>
                  <a:srgbClr val="579d1c"/>
                </a:solidFill>
                <a:latin typeface="굴림"/>
                <a:ea typeface="DejaVu Sans"/>
              </a:rPr>
              <a:t> </a:t>
            </a:r>
            <a:r>
              <a:rPr b="0" lang="ko-KR" sz="2000" spc="-1" strike="noStrike">
                <a:solidFill>
                  <a:srgbClr val="579d1c"/>
                </a:solidFill>
                <a:latin typeface="굴림"/>
                <a:ea typeface="DejaVu Sans"/>
              </a:rPr>
              <a:t>비동기 지원에 특화된 서버</a:t>
            </a:r>
            <a:r>
              <a:rPr b="0" lang="en-US" sz="2000" spc="-1" strike="noStrike">
                <a:solidFill>
                  <a:srgbClr val="579d1c"/>
                </a:solidFill>
                <a:latin typeface="굴림"/>
                <a:ea typeface="DejaVu Sans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lvl="1" marL="8002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Fastapi:</a:t>
            </a:r>
            <a:r>
              <a:rPr b="0" lang="en-US" sz="2000" spc="-1" strike="noStrike">
                <a:solidFill>
                  <a:srgbClr val="579d1c"/>
                </a:solidFill>
                <a:latin typeface="굴림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579d1c"/>
                </a:solidFill>
                <a:latin typeface="Arial"/>
                <a:ea typeface="DejaVu Sans"/>
              </a:rPr>
              <a:t>Python</a:t>
            </a:r>
            <a:r>
              <a:rPr b="0" lang="ko-KR" sz="2000" spc="-1" strike="noStrike">
                <a:solidFill>
                  <a:srgbClr val="579d1c"/>
                </a:solidFill>
                <a:latin typeface="Arial"/>
                <a:ea typeface="DejaVu Sans"/>
              </a:rPr>
              <a:t>으로 빠르게 </a:t>
            </a:r>
            <a:r>
              <a:rPr b="0" lang="en-US" sz="2000" spc="-1" strike="noStrike">
                <a:solidFill>
                  <a:srgbClr val="579d1c"/>
                </a:solidFill>
                <a:latin typeface="Arial"/>
                <a:ea typeface="DejaVu Sans"/>
              </a:rPr>
              <a:t>API </a:t>
            </a:r>
            <a:r>
              <a:rPr b="0" lang="ko-KR" sz="2000" spc="-1" strike="noStrike">
                <a:solidFill>
                  <a:srgbClr val="579d1c"/>
                </a:solidFill>
                <a:latin typeface="Arial"/>
                <a:ea typeface="DejaVu Sans"/>
              </a:rPr>
              <a:t>서버를 만들 수 있게 해주는 프레임워크 비동기 특화 </a:t>
            </a:r>
            <a:r>
              <a:rPr b="0" lang="en-US" sz="2000" spc="-1" strike="noStrike">
                <a:solidFill>
                  <a:srgbClr val="579d1c"/>
                </a:solidFill>
                <a:latin typeface="Arial"/>
                <a:ea typeface="DejaVu Sans"/>
              </a:rPr>
              <a:t>Web App.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lvl="1" marL="8002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Poetry : </a:t>
            </a:r>
            <a:r>
              <a:rPr b="0" lang="en-US" sz="2000" spc="-1" strike="noStrike">
                <a:solidFill>
                  <a:srgbClr val="579d1c"/>
                </a:solidFill>
                <a:latin typeface="Arial"/>
                <a:ea typeface="DejaVu Sans"/>
              </a:rPr>
              <a:t>Python </a:t>
            </a:r>
            <a:r>
              <a:rPr b="0" lang="ko-KR" sz="2000" spc="-1" strike="noStrike">
                <a:solidFill>
                  <a:srgbClr val="579d1c"/>
                </a:solidFill>
                <a:latin typeface="Arial"/>
                <a:ea typeface="DejaVu Sans"/>
              </a:rPr>
              <a:t>프로젝트의 의존성 관리 및 가상환경 관리를 돕는 도구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69" name="CustomShape 45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0" name="TextBox 93"/>
          <p:cNvSpPr/>
          <p:nvPr/>
        </p:nvSpPr>
        <p:spPr>
          <a:xfrm>
            <a:off x="360000" y="107532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서버 구축 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2"/>
          <p:cNvSpPr/>
          <p:nvPr/>
        </p:nvSpPr>
        <p:spPr>
          <a:xfrm>
            <a:off x="457200" y="1600200"/>
            <a:ext cx="8227080" cy="91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2500" spc="-1" strike="noStrike">
                <a:solidFill>
                  <a:srgbClr val="996515"/>
                </a:solidFill>
                <a:latin typeface="Calibri"/>
                <a:ea typeface="DejaVu Sans"/>
              </a:rPr>
              <a:t>입력값에 따른 동적 결과 처리</a:t>
            </a:r>
            <a:endParaRPr b="0" lang="en-US" sz="25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2500" spc="-1" strike="noStrike">
                <a:solidFill>
                  <a:srgbClr val="996515"/>
                </a:solidFill>
                <a:latin typeface="Calibri"/>
                <a:ea typeface="DejaVu Sans"/>
              </a:rPr>
              <a:t>위치 찾기 누를 시</a:t>
            </a:r>
            <a:r>
              <a:rPr b="0" lang="en-US" sz="2500" spc="-1" strike="noStrike">
                <a:solidFill>
                  <a:srgbClr val="996515"/>
                </a:solidFill>
                <a:latin typeface="Calibri"/>
                <a:ea typeface="DejaVu Sans"/>
              </a:rPr>
              <a:t>, </a:t>
            </a:r>
            <a:r>
              <a:rPr b="0" lang="ko-KR" sz="2500" spc="-1" strike="noStrike">
                <a:solidFill>
                  <a:srgbClr val="996515"/>
                </a:solidFill>
                <a:latin typeface="Calibri"/>
                <a:ea typeface="DejaVu Sans"/>
              </a:rPr>
              <a:t>지정된 위치로 지도 이동</a:t>
            </a:r>
            <a:r>
              <a:rPr b="0" lang="en-US" sz="2500" spc="-1" strike="noStrike">
                <a:solidFill>
                  <a:srgbClr val="996515"/>
                </a:solidFill>
                <a:latin typeface="Calibri"/>
                <a:ea typeface="DejaVu Sans"/>
              </a:rPr>
              <a:t>.</a:t>
            </a:r>
            <a:endParaRPr b="0" lang="en-US" sz="25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72" name="그림 1" descr=""/>
          <p:cNvPicPr/>
          <p:nvPr/>
        </p:nvPicPr>
        <p:blipFill>
          <a:blip r:embed="rId1"/>
          <a:stretch/>
        </p:blipFill>
        <p:spPr>
          <a:xfrm>
            <a:off x="809280" y="2739960"/>
            <a:ext cx="4331160" cy="4947840"/>
          </a:xfrm>
          <a:prstGeom prst="rect">
            <a:avLst/>
          </a:prstGeom>
          <a:ln w="0">
            <a:noFill/>
          </a:ln>
        </p:spPr>
      </p:pic>
      <p:pic>
        <p:nvPicPr>
          <p:cNvPr id="273" name="그림 2" descr=""/>
          <p:cNvPicPr/>
          <p:nvPr/>
        </p:nvPicPr>
        <p:blipFill>
          <a:blip r:embed="rId2"/>
          <a:stretch/>
        </p:blipFill>
        <p:spPr>
          <a:xfrm>
            <a:off x="8923320" y="687960"/>
            <a:ext cx="3693240" cy="3173400"/>
          </a:xfrm>
          <a:prstGeom prst="rect">
            <a:avLst/>
          </a:prstGeom>
          <a:ln w="0">
            <a:noFill/>
          </a:ln>
        </p:spPr>
      </p:pic>
      <p:pic>
        <p:nvPicPr>
          <p:cNvPr id="274" name="그림 3" descr=""/>
          <p:cNvPicPr/>
          <p:nvPr/>
        </p:nvPicPr>
        <p:blipFill>
          <a:blip r:embed="rId3"/>
          <a:stretch/>
        </p:blipFill>
        <p:spPr>
          <a:xfrm>
            <a:off x="5443200" y="4256640"/>
            <a:ext cx="7187400" cy="3430800"/>
          </a:xfrm>
          <a:prstGeom prst="rect">
            <a:avLst/>
          </a:prstGeom>
          <a:ln w="0">
            <a:noFill/>
          </a:ln>
        </p:spPr>
      </p:pic>
      <p:sp>
        <p:nvSpPr>
          <p:cNvPr id="275" name="CustomShape 46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76" name="TextBox 94"/>
          <p:cNvSpPr/>
          <p:nvPr/>
        </p:nvSpPr>
        <p:spPr>
          <a:xfrm>
            <a:off x="720000" y="114156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매장 찾기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JS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로직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22"/>
          <p:cNvSpPr/>
          <p:nvPr/>
        </p:nvSpPr>
        <p:spPr>
          <a:xfrm>
            <a:off x="-180000" y="118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프로젝트 개요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89" name="TextBox 50"/>
          <p:cNvSpPr/>
          <p:nvPr/>
        </p:nvSpPr>
        <p:spPr>
          <a:xfrm>
            <a:off x="6480000" y="1440000"/>
            <a:ext cx="20239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 </a:t>
            </a:r>
            <a:r>
              <a:rPr b="0" lang="ko-KR" sz="3000" spc="-1" strike="noStrike">
                <a:solidFill>
                  <a:srgbClr val="996515"/>
                </a:solidFill>
                <a:latin typeface="Arial"/>
                <a:ea typeface="DejaVu Sans"/>
              </a:rPr>
              <a:t>목차 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0" name="TextBox 38"/>
          <p:cNvSpPr/>
          <p:nvPr/>
        </p:nvSpPr>
        <p:spPr>
          <a:xfrm>
            <a:off x="1805400" y="1793160"/>
            <a:ext cx="26935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1 </a:t>
            </a:r>
            <a:r>
              <a:rPr b="0" lang="ko-KR" sz="1800" spc="-1" strike="noStrike">
                <a:solidFill>
                  <a:srgbClr val="996515"/>
                </a:solidFill>
                <a:latin typeface="Arial"/>
                <a:ea typeface="DejaVu Sans"/>
              </a:rPr>
              <a:t>제작의도 </a:t>
            </a:r>
            <a:r>
              <a:rPr b="0" lang="en-US" sz="1800" spc="-1" strike="noStrike">
                <a:solidFill>
                  <a:srgbClr val="996515"/>
                </a:solidFill>
                <a:latin typeface="Arial"/>
                <a:ea typeface="DejaVu Sans"/>
              </a:rPr>
              <a:t>&amp; </a:t>
            </a:r>
            <a:r>
              <a:rPr b="0" lang="ko-KR" sz="1800" spc="-1" strike="noStrike">
                <a:solidFill>
                  <a:srgbClr val="996515"/>
                </a:solidFill>
                <a:latin typeface="Arial"/>
                <a:ea typeface="DejaVu Sans"/>
              </a:rPr>
              <a:t>개발 배경</a:t>
            </a: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  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1" name="TextBox 51"/>
          <p:cNvSpPr/>
          <p:nvPr/>
        </p:nvSpPr>
        <p:spPr>
          <a:xfrm>
            <a:off x="1935000" y="2520000"/>
            <a:ext cx="20239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2 </a:t>
            </a:r>
            <a:r>
              <a:rPr b="0" lang="ko-KR" sz="3000" spc="-1" strike="noStrike">
                <a:solidFill>
                  <a:srgbClr val="996515"/>
                </a:solidFill>
                <a:latin typeface="Arial"/>
                <a:ea typeface="DejaVu Sans"/>
              </a:rPr>
              <a:t>팀원 소개 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2" name="TextBox 52"/>
          <p:cNvSpPr/>
          <p:nvPr/>
        </p:nvSpPr>
        <p:spPr>
          <a:xfrm>
            <a:off x="2880000" y="3564000"/>
            <a:ext cx="202392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3 </a:t>
            </a:r>
            <a:r>
              <a:rPr b="0" lang="ko-KR" sz="3000" spc="-1" strike="noStrike">
                <a:solidFill>
                  <a:srgbClr val="996515"/>
                </a:solidFill>
                <a:latin typeface="Arial"/>
                <a:ea typeface="DejaVu Sans"/>
              </a:rPr>
              <a:t>주요 기능 소개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3" name="TextBox 53"/>
          <p:cNvSpPr/>
          <p:nvPr/>
        </p:nvSpPr>
        <p:spPr>
          <a:xfrm>
            <a:off x="2808000" y="5285160"/>
            <a:ext cx="28789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4 </a:t>
            </a:r>
            <a:r>
              <a:rPr b="0" lang="ko-KR" sz="1800" spc="-1" strike="noStrike">
                <a:solidFill>
                  <a:srgbClr val="996515"/>
                </a:solidFill>
                <a:latin typeface="Arial"/>
                <a:ea typeface="DejaVu Sans"/>
              </a:rPr>
              <a:t>시연 영상 </a:t>
            </a:r>
            <a:r>
              <a:rPr b="0" lang="en-US" sz="1800" spc="-1" strike="noStrike">
                <a:solidFill>
                  <a:srgbClr val="996515"/>
                </a:solidFill>
                <a:latin typeface="Arial"/>
                <a:ea typeface="DejaVu Sans"/>
              </a:rPr>
              <a:t>&amp; </a:t>
            </a:r>
            <a:r>
              <a:rPr b="0" lang="ko-KR" sz="1800" spc="-1" strike="noStrike">
                <a:solidFill>
                  <a:srgbClr val="996515"/>
                </a:solidFill>
                <a:latin typeface="Arial"/>
                <a:ea typeface="DejaVu Sans"/>
              </a:rPr>
              <a:t>사용 기술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4" name="TextBox 54"/>
          <p:cNvSpPr/>
          <p:nvPr/>
        </p:nvSpPr>
        <p:spPr>
          <a:xfrm>
            <a:off x="1980000" y="6300000"/>
            <a:ext cx="23389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 </a:t>
            </a: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5</a:t>
            </a:r>
            <a:r>
              <a:rPr b="0" lang="en-US" sz="1800" spc="-1" strike="noStrike">
                <a:solidFill>
                  <a:srgbClr val="996515"/>
                </a:solidFill>
                <a:latin typeface="Arial"/>
                <a:ea typeface="DejaVu Sans"/>
              </a:rPr>
              <a:t> </a:t>
            </a:r>
            <a:r>
              <a:rPr b="0" lang="ko-KR" sz="1800" spc="-1" strike="noStrike">
                <a:solidFill>
                  <a:srgbClr val="996515"/>
                </a:solidFill>
                <a:latin typeface="Arial"/>
                <a:ea typeface="DejaVu Sans"/>
              </a:rPr>
              <a:t>느낀 점 </a:t>
            </a:r>
            <a:r>
              <a:rPr b="0" lang="en-US" sz="1800" spc="-1" strike="noStrike">
                <a:solidFill>
                  <a:srgbClr val="996515"/>
                </a:solidFill>
                <a:latin typeface="Arial"/>
                <a:ea typeface="DejaVu Sans"/>
              </a:rPr>
              <a:t>&amp; </a:t>
            </a:r>
            <a:r>
              <a:rPr b="0" lang="ko-KR" sz="1800" spc="-1" strike="noStrike">
                <a:solidFill>
                  <a:srgbClr val="996515"/>
                </a:solidFill>
                <a:latin typeface="Arial"/>
                <a:ea typeface="DejaVu Sans"/>
              </a:rPr>
              <a:t>후기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5" name="TextBox 55"/>
          <p:cNvSpPr/>
          <p:nvPr/>
        </p:nvSpPr>
        <p:spPr>
          <a:xfrm>
            <a:off x="7380000" y="6115320"/>
            <a:ext cx="287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사용 기술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&amp;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팀워크 협업 툴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6" name="TextBox 56"/>
          <p:cNvSpPr/>
          <p:nvPr/>
        </p:nvSpPr>
        <p:spPr>
          <a:xfrm>
            <a:off x="7380000" y="5400000"/>
            <a:ext cx="287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기능 구현 스크린 샷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7" name="TextBox 57"/>
          <p:cNvSpPr/>
          <p:nvPr/>
        </p:nvSpPr>
        <p:spPr>
          <a:xfrm>
            <a:off x="7380000" y="4680000"/>
            <a:ext cx="287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홈페이지 구현 시연 영상 </a:t>
            </a:r>
            <a:r>
              <a:rPr b="0" lang="en-US" sz="1800" spc="-1" strike="noStrike">
                <a:solidFill>
                  <a:srgbClr val="996515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8" name="TextBox 58"/>
          <p:cNvSpPr/>
          <p:nvPr/>
        </p:nvSpPr>
        <p:spPr>
          <a:xfrm>
            <a:off x="5976000" y="3348000"/>
            <a:ext cx="287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구조와 기능 소개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99" name="TextBox 59"/>
          <p:cNvSpPr/>
          <p:nvPr/>
        </p:nvSpPr>
        <p:spPr>
          <a:xfrm>
            <a:off x="6048000" y="3991320"/>
            <a:ext cx="287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JS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로직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&amp;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코딩</a:t>
            </a:r>
            <a:r>
              <a:rPr b="0" lang="en-US" sz="1800" spc="-1" strike="noStrike">
                <a:solidFill>
                  <a:srgbClr val="996515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100" name=""/>
          <p:cNvCxnSpPr>
            <a:stCxn id="92" idx="3"/>
            <a:endCxn id="98" idx="1"/>
          </p:cNvCxnSpPr>
          <p:nvPr/>
        </p:nvCxnSpPr>
        <p:spPr>
          <a:xfrm flipV="1">
            <a:off x="4903920" y="3529800"/>
            <a:ext cx="1072440" cy="536400"/>
          </a:xfrm>
          <a:prstGeom prst="bentConnector3">
            <a:avLst>
              <a:gd name="adj1" fmla="val 47985"/>
            </a:avLst>
          </a:prstGeom>
          <a:ln w="0">
            <a:solidFill>
              <a:srgbClr val="3465a4"/>
            </a:solidFill>
          </a:ln>
        </p:spPr>
      </p:cxnSp>
      <p:cxnSp>
        <p:nvCxnSpPr>
          <p:cNvPr id="101" name=""/>
          <p:cNvCxnSpPr>
            <a:stCxn id="93" idx="3"/>
            <a:endCxn id="97" idx="1"/>
          </p:cNvCxnSpPr>
          <p:nvPr/>
        </p:nvCxnSpPr>
        <p:spPr>
          <a:xfrm flipV="1">
            <a:off x="5686920" y="4861800"/>
            <a:ext cx="1693440" cy="696960"/>
          </a:xfrm>
          <a:prstGeom prst="bentConnector3">
            <a:avLst>
              <a:gd name="adj1" fmla="val 50074"/>
            </a:avLst>
          </a:prstGeom>
          <a:ln w="0">
            <a:solidFill>
              <a:srgbClr val="3465a4"/>
            </a:solidFill>
          </a:ln>
        </p:spPr>
      </p:cxnSp>
      <p:cxnSp>
        <p:nvCxnSpPr>
          <p:cNvPr id="102" name=""/>
          <p:cNvCxnSpPr>
            <a:stCxn id="93" idx="3"/>
            <a:endCxn id="95" idx="1"/>
          </p:cNvCxnSpPr>
          <p:nvPr/>
        </p:nvCxnSpPr>
        <p:spPr>
          <a:xfrm>
            <a:off x="5686920" y="5558400"/>
            <a:ext cx="1693440" cy="739080"/>
          </a:xfrm>
          <a:prstGeom prst="bentConnector3">
            <a:avLst>
              <a:gd name="adj1" fmla="val 50074"/>
            </a:avLst>
          </a:prstGeom>
          <a:ln w="0">
            <a:solidFill>
              <a:srgbClr val="3465a4"/>
            </a:solidFill>
          </a:ln>
        </p:spPr>
      </p:cxnSp>
      <p:cxnSp>
        <p:nvCxnSpPr>
          <p:cNvPr id="103" name=""/>
          <p:cNvCxnSpPr>
            <a:stCxn id="93" idx="3"/>
            <a:endCxn id="96" idx="1"/>
          </p:cNvCxnSpPr>
          <p:nvPr/>
        </p:nvCxnSpPr>
        <p:spPr>
          <a:xfrm>
            <a:off x="5686920" y="5558400"/>
            <a:ext cx="1693440" cy="23760"/>
          </a:xfrm>
          <a:prstGeom prst="bentConnector3">
            <a:avLst>
              <a:gd name="adj1" fmla="val 50074"/>
            </a:avLst>
          </a:prstGeom>
          <a:ln w="0">
            <a:solidFill>
              <a:srgbClr val="3465a4"/>
            </a:solidFill>
          </a:ln>
        </p:spPr>
      </p:cxnSp>
      <p:cxnSp>
        <p:nvCxnSpPr>
          <p:cNvPr id="104" name=""/>
          <p:cNvCxnSpPr>
            <a:stCxn id="92" idx="3"/>
            <a:endCxn id="99" idx="1"/>
          </p:cNvCxnSpPr>
          <p:nvPr/>
        </p:nvCxnSpPr>
        <p:spPr>
          <a:xfrm>
            <a:off x="4903920" y="4065840"/>
            <a:ext cx="1144440" cy="107640"/>
          </a:xfrm>
          <a:prstGeom prst="bentConnector3">
            <a:avLst>
              <a:gd name="adj1" fmla="val 44965"/>
            </a:avLst>
          </a:prstGeom>
          <a:ln w="0">
            <a:solidFill>
              <a:srgbClr val="3465a4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2"/>
          <p:cNvSpPr/>
          <p:nvPr/>
        </p:nvSpPr>
        <p:spPr>
          <a:xfrm>
            <a:off x="360000" y="1980000"/>
            <a:ext cx="822708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미디어 쿼리 구성 방식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540000" y="3979080"/>
            <a:ext cx="4753800" cy="3579840"/>
          </a:xfrm>
          <a:prstGeom prst="rect">
            <a:avLst/>
          </a:prstGeom>
          <a:ln w="0">
            <a:noFill/>
          </a:ln>
        </p:spPr>
      </p:pic>
      <p:sp>
        <p:nvSpPr>
          <p:cNvPr id="279" name="CustomShape 53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80" name="TextBox 109"/>
          <p:cNvSpPr/>
          <p:nvPr/>
        </p:nvSpPr>
        <p:spPr>
          <a:xfrm>
            <a:off x="720000" y="11412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반응형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CSS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81" name="TextBox 110"/>
          <p:cNvSpPr/>
          <p:nvPr/>
        </p:nvSpPr>
        <p:spPr>
          <a:xfrm>
            <a:off x="540000" y="324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Header / footer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공통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82" name="" descr=""/>
          <p:cNvPicPr/>
          <p:nvPr/>
        </p:nvPicPr>
        <p:blipFill>
          <a:blip r:embed="rId2"/>
          <a:stretch/>
        </p:blipFill>
        <p:spPr>
          <a:xfrm>
            <a:off x="8588160" y="2340000"/>
            <a:ext cx="5398920" cy="5398920"/>
          </a:xfrm>
          <a:prstGeom prst="rect">
            <a:avLst/>
          </a:prstGeom>
          <a:ln w="0">
            <a:noFill/>
          </a:ln>
        </p:spPr>
      </p:pic>
      <p:sp>
        <p:nvSpPr>
          <p:cNvPr id="283" name="TextBox 111"/>
          <p:cNvSpPr/>
          <p:nvPr/>
        </p:nvSpPr>
        <p:spPr>
          <a:xfrm>
            <a:off x="9180000" y="162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일부 홈페이지 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contents 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56"/>
          <p:cNvSpPr/>
          <p:nvPr/>
        </p:nvSpPr>
        <p:spPr>
          <a:xfrm>
            <a:off x="1440000" y="5220000"/>
            <a:ext cx="4678920" cy="14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579d1c"/>
                </a:solidFill>
                <a:latin typeface="Calibri"/>
                <a:ea typeface="DejaVu Sans"/>
              </a:rPr>
              <a:t>상단 고정형 메뉴 바 구현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579d1c"/>
                </a:solidFill>
                <a:latin typeface="Calibri"/>
                <a:ea typeface="DejaVu Sans"/>
              </a:rPr>
              <a:t>페이지 스크롤 시에도 유지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algn="ctr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rgbClr val="579d1c"/>
                </a:solidFill>
                <a:latin typeface="Calibri"/>
                <a:ea typeface="DejaVu Sans"/>
              </a:rPr>
              <a:t>선택된 메뉴 항목 강조 스타일 적용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7740000" y="534240"/>
            <a:ext cx="6302880" cy="7024680"/>
          </a:xfrm>
          <a:prstGeom prst="rect">
            <a:avLst/>
          </a:prstGeom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1620000" y="2237400"/>
            <a:ext cx="4685040" cy="1541520"/>
          </a:xfrm>
          <a:prstGeom prst="rect">
            <a:avLst/>
          </a:prstGeom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360000" y="4140000"/>
            <a:ext cx="7738920" cy="722520"/>
          </a:xfrm>
          <a:prstGeom prst="rect">
            <a:avLst/>
          </a:prstGeom>
          <a:ln w="0">
            <a:noFill/>
          </a:ln>
        </p:spPr>
      </p:pic>
      <p:sp>
        <p:nvSpPr>
          <p:cNvPr id="288" name="CustomShape 57"/>
          <p:cNvSpPr/>
          <p:nvPr/>
        </p:nvSpPr>
        <p:spPr>
          <a:xfrm>
            <a:off x="0" y="3600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89" name="TextBox 114"/>
          <p:cNvSpPr/>
          <p:nvPr/>
        </p:nvSpPr>
        <p:spPr>
          <a:xfrm>
            <a:off x="72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네비게이션 기능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2"/>
          <p:cNvSpPr/>
          <p:nvPr/>
        </p:nvSpPr>
        <p:spPr>
          <a:xfrm>
            <a:off x="457200" y="1600200"/>
            <a:ext cx="4941720" cy="55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공통사항 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JS 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모듈화처리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6840000" y="540000"/>
            <a:ext cx="5508360" cy="3058920"/>
          </a:xfrm>
          <a:prstGeom prst="rect">
            <a:avLst/>
          </a:prstGeom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6120000" y="4320000"/>
            <a:ext cx="6330600" cy="3515760"/>
          </a:xfrm>
          <a:prstGeom prst="rect">
            <a:avLst/>
          </a:prstGeom>
          <a:ln w="0">
            <a:noFill/>
          </a:ln>
        </p:spPr>
      </p:pic>
      <p:sp>
        <p:nvSpPr>
          <p:cNvPr id="293" name="CustomShape 16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94" name="TextBox 14"/>
          <p:cNvSpPr/>
          <p:nvPr/>
        </p:nvSpPr>
        <p:spPr>
          <a:xfrm>
            <a:off x="720000" y="11412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공통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JS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처리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461880" y="2700000"/>
            <a:ext cx="4757040" cy="4899960"/>
          </a:xfrm>
          <a:prstGeom prst="rect">
            <a:avLst/>
          </a:prstGeom>
          <a:ln w="0">
            <a:noFill/>
          </a:ln>
        </p:spPr>
      </p:pic>
      <p:sp>
        <p:nvSpPr>
          <p:cNvPr id="296" name=""/>
          <p:cNvSpPr/>
          <p:nvPr/>
        </p:nvSpPr>
        <p:spPr>
          <a:xfrm flipV="1">
            <a:off x="5220000" y="1980000"/>
            <a:ext cx="1620000" cy="198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97" name=""/>
          <p:cNvSpPr/>
          <p:nvPr/>
        </p:nvSpPr>
        <p:spPr>
          <a:xfrm>
            <a:off x="5220000" y="5220000"/>
            <a:ext cx="900000" cy="7200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98" name="TextBox 16"/>
          <p:cNvSpPr/>
          <p:nvPr/>
        </p:nvSpPr>
        <p:spPr>
          <a:xfrm>
            <a:off x="12780000" y="5652360"/>
            <a:ext cx="1618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배송 조회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: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 </a:t>
            </a:r>
            <a:br>
              <a:rPr sz="1800"/>
            </a:b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JS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공유 하여 데이터를 로딩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299" name="TextBox 15"/>
          <p:cNvSpPr/>
          <p:nvPr/>
        </p:nvSpPr>
        <p:spPr>
          <a:xfrm>
            <a:off x="12780000" y="1144440"/>
            <a:ext cx="1618920" cy="173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상품 메뉴 페이지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JS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공유 하여 </a:t>
            </a:r>
            <a:br>
              <a:rPr sz="1800"/>
            </a:b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상품 데이터 저장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54"/>
          <p:cNvSpPr/>
          <p:nvPr/>
        </p:nvSpPr>
        <p:spPr>
          <a:xfrm>
            <a:off x="2916000" y="2854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시연 영상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&amp;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사용기술 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01" name="TextBox 112"/>
          <p:cNvSpPr/>
          <p:nvPr/>
        </p:nvSpPr>
        <p:spPr>
          <a:xfrm>
            <a:off x="6183000" y="4356000"/>
            <a:ext cx="2023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기능 구현 스크린샷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47"/>
          <p:cNvSpPr/>
          <p:nvPr/>
        </p:nvSpPr>
        <p:spPr>
          <a:xfrm>
            <a:off x="0" y="-36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03" name="TextBox 95"/>
          <p:cNvSpPr/>
          <p:nvPr/>
        </p:nvSpPr>
        <p:spPr>
          <a:xfrm>
            <a:off x="360000" y="107496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색상 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/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폰트 가이드라인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04" name="TextBox 96"/>
          <p:cNvSpPr/>
          <p:nvPr/>
        </p:nvSpPr>
        <p:spPr>
          <a:xfrm>
            <a:off x="2052000" y="1872000"/>
            <a:ext cx="104389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색상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: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오렌지 브라운 계열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밝은 살구색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다크 블루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폰트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:  Noto Sans , Noto Sans KR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가이드라인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: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헤더와 푸터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버튼 아이콘에 오렌지 브라운계열 색을 쓰고  상품정보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카드 슬라이드 표시 부분엔 밝은 살구색을 사용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일부 카드 정보에 강조를 위하여 다크 블루 사용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360000" y="3600000"/>
            <a:ext cx="5398920" cy="4028040"/>
          </a:xfrm>
          <a:prstGeom prst="rect">
            <a:avLst/>
          </a:prstGeom>
          <a:ln w="0">
            <a:noFill/>
          </a:ln>
        </p:spPr>
      </p:pic>
      <p:pic>
        <p:nvPicPr>
          <p:cNvPr id="306" name="" descr=""/>
          <p:cNvPicPr/>
          <p:nvPr/>
        </p:nvPicPr>
        <p:blipFill>
          <a:blip r:embed="rId2"/>
          <a:stretch/>
        </p:blipFill>
        <p:spPr>
          <a:xfrm>
            <a:off x="6119280" y="3600000"/>
            <a:ext cx="7199640" cy="39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2"/>
          <p:cNvSpPr/>
          <p:nvPr/>
        </p:nvSpPr>
        <p:spPr>
          <a:xfrm>
            <a:off x="457200" y="1600200"/>
            <a:ext cx="6201720" cy="7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상품 카드 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/ 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게시글 카드 구조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6120000" y="470880"/>
            <a:ext cx="4138920" cy="3308040"/>
          </a:xfrm>
          <a:prstGeom prst="rect">
            <a:avLst/>
          </a:prstGeom>
          <a:ln w="0">
            <a:noFill/>
          </a:ln>
        </p:spPr>
      </p:pic>
      <p:sp>
        <p:nvSpPr>
          <p:cNvPr id="309" name="CustomShape 48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0" name="TextBox 97"/>
          <p:cNvSpPr/>
          <p:nvPr/>
        </p:nvSpPr>
        <p:spPr>
          <a:xfrm>
            <a:off x="720000" y="11412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카드 슬라이드 레이아웃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1" name="TextBox 98"/>
          <p:cNvSpPr/>
          <p:nvPr/>
        </p:nvSpPr>
        <p:spPr>
          <a:xfrm>
            <a:off x="900000" y="2340000"/>
            <a:ext cx="485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카드 슬라이드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: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상품 이미지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+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상품명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+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상품가격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+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구매 버튼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2" name="CustomShape 49"/>
          <p:cNvSpPr/>
          <p:nvPr/>
        </p:nvSpPr>
        <p:spPr>
          <a:xfrm>
            <a:off x="540000" y="4680000"/>
            <a:ext cx="6201720" cy="73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ID/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비밀번호 찾기 카드구조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3" name="TextBox 99"/>
          <p:cNvSpPr/>
          <p:nvPr/>
        </p:nvSpPr>
        <p:spPr>
          <a:xfrm>
            <a:off x="982800" y="5419800"/>
            <a:ext cx="485892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카드 컨테이너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: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이름 입력칸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+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연락처 입력칸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+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이메일 입력칸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+</a:t>
            </a:r>
            <a:br>
              <a:rPr sz="1800"/>
            </a:b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아이디 찾기 버튼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+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비밀번호 찾기 버튼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자바 스크립트 모달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: 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결과 값 도출할 영역 지정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카드 컨테이너와 같은 너비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+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동일한 디자인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결과가 유효하지 않을 시 오류 값 산출 및 초기화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2"/>
          <a:stretch/>
        </p:blipFill>
        <p:spPr>
          <a:xfrm>
            <a:off x="6120000" y="4250880"/>
            <a:ext cx="4138920" cy="312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2"/>
          <p:cNvSpPr/>
          <p:nvPr/>
        </p:nvSpPr>
        <p:spPr>
          <a:xfrm>
            <a:off x="6480000" y="720000"/>
            <a:ext cx="822708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JS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만으로 비동기적 동작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16" name="그림 13" descr=""/>
          <p:cNvPicPr/>
          <p:nvPr/>
        </p:nvPicPr>
        <p:blipFill>
          <a:blip r:embed="rId1"/>
          <a:stretch/>
        </p:blipFill>
        <p:spPr>
          <a:xfrm>
            <a:off x="6120000" y="2340000"/>
            <a:ext cx="3778920" cy="3803760"/>
          </a:xfrm>
          <a:prstGeom prst="rect">
            <a:avLst/>
          </a:prstGeom>
          <a:ln w="0">
            <a:noFill/>
          </a:ln>
        </p:spPr>
      </p:pic>
      <p:sp>
        <p:nvSpPr>
          <p:cNvPr id="317" name="오른쪽 화살표 2"/>
          <p:cNvSpPr/>
          <p:nvPr/>
        </p:nvSpPr>
        <p:spPr>
          <a:xfrm>
            <a:off x="5225760" y="3780000"/>
            <a:ext cx="713160" cy="828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18" name="TextBox 100"/>
          <p:cNvSpPr/>
          <p:nvPr/>
        </p:nvSpPr>
        <p:spPr>
          <a:xfrm>
            <a:off x="360000" y="6741000"/>
            <a:ext cx="467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각 상품별 페이지에서 장바구니로 구매목록 저장 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19" name="TextBox 101"/>
          <p:cNvSpPr/>
          <p:nvPr/>
        </p:nvSpPr>
        <p:spPr>
          <a:xfrm>
            <a:off x="5040000" y="6638040"/>
            <a:ext cx="5758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장바구니에 담긴 제품 목록과 수량이 </a:t>
            </a:r>
            <a:br>
              <a:rPr sz="1800"/>
            </a:b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변동이 있을 경우  실시간으로 체크하여 총합계 계산을 갱신하여 표시함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0" name="CustomShape 50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1" name="TextBox 102"/>
          <p:cNvSpPr/>
          <p:nvPr/>
        </p:nvSpPr>
        <p:spPr>
          <a:xfrm>
            <a:off x="720000" y="11412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 페이지 구현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22" name="TextBox 103"/>
          <p:cNvSpPr/>
          <p:nvPr/>
        </p:nvSpPr>
        <p:spPr>
          <a:xfrm>
            <a:off x="5760000" y="162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상품 페이지 간 데이터 연동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899280" y="1800000"/>
            <a:ext cx="4139640" cy="2878920"/>
          </a:xfrm>
          <a:prstGeom prst="rect">
            <a:avLst/>
          </a:prstGeom>
          <a:ln w="0">
            <a:noFill/>
          </a:ln>
        </p:spPr>
      </p:pic>
      <p:pic>
        <p:nvPicPr>
          <p:cNvPr id="324" name="" descr=""/>
          <p:cNvPicPr/>
          <p:nvPr/>
        </p:nvPicPr>
        <p:blipFill>
          <a:blip r:embed="rId3"/>
          <a:stretch/>
        </p:blipFill>
        <p:spPr>
          <a:xfrm>
            <a:off x="180000" y="2520000"/>
            <a:ext cx="4139640" cy="2878920"/>
          </a:xfrm>
          <a:prstGeom prst="rect">
            <a:avLst/>
          </a:prstGeom>
          <a:ln w="0">
            <a:noFill/>
          </a:ln>
        </p:spPr>
      </p:pic>
      <p:pic>
        <p:nvPicPr>
          <p:cNvPr id="325" name="" descr=""/>
          <p:cNvPicPr/>
          <p:nvPr/>
        </p:nvPicPr>
        <p:blipFill>
          <a:blip r:embed="rId4"/>
          <a:stretch/>
        </p:blipFill>
        <p:spPr>
          <a:xfrm>
            <a:off x="360000" y="3541320"/>
            <a:ext cx="4498920" cy="2937600"/>
          </a:xfrm>
          <a:prstGeom prst="rect">
            <a:avLst/>
          </a:prstGeom>
          <a:ln w="0">
            <a:noFill/>
          </a:ln>
        </p:spPr>
      </p:pic>
      <p:sp>
        <p:nvSpPr>
          <p:cNvPr id="326" name="오른쪽 화살표 4"/>
          <p:cNvSpPr/>
          <p:nvPr/>
        </p:nvSpPr>
        <p:spPr>
          <a:xfrm>
            <a:off x="10080000" y="3850200"/>
            <a:ext cx="713160" cy="828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5"/>
          <a:stretch/>
        </p:blipFill>
        <p:spPr>
          <a:xfrm>
            <a:off x="10980000" y="2340000"/>
            <a:ext cx="3468960" cy="3778920"/>
          </a:xfrm>
          <a:prstGeom prst="rect">
            <a:avLst/>
          </a:prstGeom>
          <a:ln w="0">
            <a:noFill/>
          </a:ln>
        </p:spPr>
      </p:pic>
      <p:sp>
        <p:nvSpPr>
          <p:cNvPr id="328" name="TextBox 104"/>
          <p:cNvSpPr/>
          <p:nvPr/>
        </p:nvSpPr>
        <p:spPr>
          <a:xfrm>
            <a:off x="10670400" y="6660000"/>
            <a:ext cx="3958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장바구니 데이터를 로딩하여 표시하고</a:t>
            </a:r>
            <a:br>
              <a:rPr sz="1800"/>
            </a:b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배송정보 입력하여  결제 모듈로 </a:t>
            </a:r>
            <a:br>
              <a:rPr sz="1800"/>
            </a:b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결제 진행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(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미구현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"/>
                            </p:stCondLst>
                            <p:childTnLst>
                              <p:par>
                                <p:cTn id="58" nodeType="afterEffect" fill="hold" presetClass="entr" presetID="12" presetSubtype="1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Top)" transition="in">
                                      <p:cBhvr additive="repl">
                                        <p:cTn id="6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nodeType="after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1"/>
                            </p:stCondLst>
                            <p:childTnLst>
                              <p:par>
                                <p:cTn id="66" nodeType="after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1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1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2"/>
          <p:cNvSpPr/>
          <p:nvPr/>
        </p:nvSpPr>
        <p:spPr>
          <a:xfrm>
            <a:off x="457200" y="1800000"/>
            <a:ext cx="8227080" cy="71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일부 섹션 배경 이미지 사용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5580000" y="2630880"/>
            <a:ext cx="8098920" cy="4928040"/>
          </a:xfrm>
          <a:prstGeom prst="rect">
            <a:avLst/>
          </a:prstGeom>
          <a:ln w="0">
            <a:noFill/>
          </a:ln>
        </p:spPr>
      </p:pic>
      <p:sp>
        <p:nvSpPr>
          <p:cNvPr id="331" name="CustomShape 52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32" name="TextBox 108"/>
          <p:cNvSpPr/>
          <p:nvPr/>
        </p:nvSpPr>
        <p:spPr>
          <a:xfrm>
            <a:off x="720000" y="11412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배송 조회 페이지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2"/>
          <p:cNvSpPr/>
          <p:nvPr/>
        </p:nvSpPr>
        <p:spPr>
          <a:xfrm>
            <a:off x="4320000" y="1080000"/>
            <a:ext cx="7867080" cy="477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2000" spc="-1" strike="noStrike">
                <a:solidFill>
                  <a:srgbClr val="996515"/>
                </a:solidFill>
                <a:latin typeface="Calibri"/>
                <a:ea typeface="DejaVu Sans"/>
              </a:rPr>
              <a:t>게시글 작성 시  제목과 삭제 암호 필수 입력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34" name="그림 5" descr=""/>
          <p:cNvPicPr/>
          <p:nvPr/>
        </p:nvPicPr>
        <p:blipFill>
          <a:blip r:embed="rId1"/>
          <a:stretch/>
        </p:blipFill>
        <p:spPr>
          <a:xfrm>
            <a:off x="7991640" y="2105280"/>
            <a:ext cx="6227280" cy="4373640"/>
          </a:xfrm>
          <a:prstGeom prst="rect">
            <a:avLst/>
          </a:prstGeom>
          <a:ln w="0">
            <a:noFill/>
          </a:ln>
        </p:spPr>
      </p:pic>
      <p:pic>
        <p:nvPicPr>
          <p:cNvPr id="335" name="그림 12" descr=""/>
          <p:cNvPicPr/>
          <p:nvPr/>
        </p:nvPicPr>
        <p:blipFill>
          <a:blip r:embed="rId2"/>
          <a:stretch/>
        </p:blipFill>
        <p:spPr>
          <a:xfrm>
            <a:off x="360000" y="2340000"/>
            <a:ext cx="6733800" cy="3694680"/>
          </a:xfrm>
          <a:prstGeom prst="rect">
            <a:avLst/>
          </a:prstGeom>
          <a:ln w="0">
            <a:noFill/>
          </a:ln>
        </p:spPr>
      </p:pic>
      <p:sp>
        <p:nvSpPr>
          <p:cNvPr id="336" name="CustomShape 51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37" name="TextBox 105"/>
          <p:cNvSpPr/>
          <p:nvPr/>
        </p:nvSpPr>
        <p:spPr>
          <a:xfrm>
            <a:off x="72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게시판 기능 구현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38" name="TextBox 106"/>
          <p:cNvSpPr/>
          <p:nvPr/>
        </p:nvSpPr>
        <p:spPr>
          <a:xfrm>
            <a:off x="1260000" y="6655320"/>
            <a:ext cx="431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게시판 작성시 게시판 목록 동기화</a:t>
            </a:r>
            <a:br>
              <a:rPr sz="1800"/>
            </a:b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제목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작성자로 검색 가능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39" name="TextBox 107"/>
          <p:cNvSpPr/>
          <p:nvPr/>
        </p:nvSpPr>
        <p:spPr>
          <a:xfrm>
            <a:off x="9000000" y="6835320"/>
            <a:ext cx="431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게시판 게시글 작성 기능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(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삭제 암호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작성자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제목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내용 입력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1"/>
          <p:cNvSpPr/>
          <p:nvPr/>
        </p:nvSpPr>
        <p:spPr>
          <a:xfrm>
            <a:off x="2916000" y="2854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시연 영상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&amp;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사용기술 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41" name="TextBox 13"/>
          <p:cNvSpPr/>
          <p:nvPr/>
        </p:nvSpPr>
        <p:spPr>
          <a:xfrm>
            <a:off x="5580000" y="4356000"/>
            <a:ext cx="335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홈페이지 구현 시연 영상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제작 목적 및 배경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07" name="직사각형 1"/>
          <p:cNvSpPr/>
          <p:nvPr/>
        </p:nvSpPr>
        <p:spPr>
          <a:xfrm>
            <a:off x="1156680" y="1600200"/>
            <a:ext cx="1207296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이전에 진행했던 ‘자바칩 카푸치노’ 프로젝트를 확장하여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가상의 커피 전문 매장 홈페이지를 구현하였습니다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. </a:t>
            </a: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이번 프로젝트에서는 단순한 정보 제공을 넘어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지도 기능을 연동하여 매장 위치를 시각적으로 확인할 수 있도록 하였으며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주문 및 배송 기능을 프론트엔드 측면에서 구현하였습니다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br>
              <a:rPr sz="1800"/>
            </a:b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또한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, Google Maps API</a:t>
            </a: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와 연동되는 데이터가 원활하게 처리될 수 있도록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비동기 방식의 데이터 통신이 가능한 백엔드 서버를 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FastAPI </a:t>
            </a: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기반으로 구축하였으며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, </a:t>
            </a: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전체 프로젝트 구조 역시 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FastAPI </a:t>
            </a:r>
            <a:r>
              <a:rPr b="0" lang="ko-KR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프레임워크에 맞춰 체계적으로 구성하였습니다</a:t>
            </a:r>
            <a:r>
              <a:rPr b="0" lang="en-US" sz="1800" spc="-1" strike="noStrike">
                <a:solidFill>
                  <a:srgbClr val="996515"/>
                </a:solidFill>
                <a:latin typeface="Consolas"/>
                <a:ea typeface="DejaVu Sans"/>
              </a:rPr>
              <a:t>.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08" name="그림 3" descr=""/>
          <p:cNvPicPr/>
          <p:nvPr/>
        </p:nvPicPr>
        <p:blipFill>
          <a:blip r:embed="rId1"/>
          <a:stretch/>
        </p:blipFill>
        <p:spPr>
          <a:xfrm>
            <a:off x="1156680" y="3972960"/>
            <a:ext cx="6234120" cy="3057120"/>
          </a:xfrm>
          <a:prstGeom prst="rect">
            <a:avLst/>
          </a:prstGeom>
          <a:ln w="0">
            <a:noFill/>
          </a:ln>
        </p:spPr>
      </p:pic>
      <p:pic>
        <p:nvPicPr>
          <p:cNvPr id="109" name="그림 4" descr=""/>
          <p:cNvPicPr/>
          <p:nvPr/>
        </p:nvPicPr>
        <p:blipFill>
          <a:blip r:embed="rId2"/>
          <a:stretch/>
        </p:blipFill>
        <p:spPr>
          <a:xfrm>
            <a:off x="7824240" y="4510080"/>
            <a:ext cx="5440680" cy="171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3800" y="1980000"/>
            <a:ext cx="9375480" cy="5273280"/>
          </a:xfrm>
          <a:prstGeom prst="rect">
            <a:avLst/>
          </a:prstGeom>
          <a:ln w="0">
            <a:noFill/>
          </a:ln>
        </p:spPr>
      </p:pic>
      <p:sp>
        <p:nvSpPr>
          <p:cNvPr id="343" name="CustomShape 18"/>
          <p:cNvSpPr/>
          <p:nvPr/>
        </p:nvSpPr>
        <p:spPr>
          <a:xfrm>
            <a:off x="0" y="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시연 영상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&amp;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사용기술 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44" name="TextBox 22"/>
          <p:cNvSpPr/>
          <p:nvPr/>
        </p:nvSpPr>
        <p:spPr>
          <a:xfrm>
            <a:off x="603000" y="1440000"/>
            <a:ext cx="479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Index.html → findstore.html 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연동 시연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45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20000" y="1926720"/>
            <a:ext cx="9358920" cy="527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restart="whenNotActive" nodeType="interactiveSeq" fill="hold">
                <p:stCondLst>
                  <p:cond delay="0" evt="onClick">
                    <p:tgtEl>
                      <p:spTgt spid="342"/>
                    </p:tgtEl>
                  </p:cond>
                </p:stCondLst>
                <p:childTnLst>
                  <p:par>
                    <p:cTn id="77" fill="hold">
                      <p:stCondLst>
                        <p:cond delay="0" evt="onClick">
                          <p:tgtEl>
                            <p:spTgt spid="342"/>
                          </p:tgtEl>
                        </p:cond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3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홈 → 제품 → 장바구니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4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830960" y="2207160"/>
            <a:ext cx="9486360" cy="5335560"/>
          </a:xfrm>
          <a:prstGeom prst="rect">
            <a:avLst/>
          </a:prstGeom>
          <a:ln w="0">
            <a:noFill/>
          </a:ln>
        </p:spPr>
      </p:pic>
      <p:sp>
        <p:nvSpPr>
          <p:cNvPr id="348" name="CustomShape 19"/>
          <p:cNvSpPr/>
          <p:nvPr/>
        </p:nvSpPr>
        <p:spPr>
          <a:xfrm>
            <a:off x="0" y="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시연 영상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&amp;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사용기술 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49" name="TextBox 23"/>
          <p:cNvSpPr/>
          <p:nvPr/>
        </p:nvSpPr>
        <p:spPr>
          <a:xfrm>
            <a:off x="423000" y="1075320"/>
            <a:ext cx="479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제품 주문 처리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50" name="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0960" y="2160000"/>
            <a:ext cx="9869040" cy="5382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1" dur="indefinite" restart="never" nodeType="tmRoot">
          <p:childTnLst>
            <p:seq>
              <p:cTn id="82" restart="whenNotActive" nodeType="interactiveSeq" fill="hold">
                <p:stCondLst>
                  <p:cond delay="0" evt="onClick">
                    <p:tgtEl>
                      <p:spTgt spid="347"/>
                    </p:tgtEl>
                  </p:cond>
                </p:stCondLst>
                <p:childTnLst>
                  <p:par>
                    <p:cTn id="83" fill="hold">
                      <p:stCondLst>
                        <p:cond delay="0" evt="onClick">
                          <p:tgtEl>
                            <p:spTgt spid="347"/>
                          </p:tgtEl>
                        </p:cond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6" dur="1" fill="hold"/>
                                        <p:tgtEl>
                                          <p:spTgt spid="3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2"/>
          <p:cNvSpPr/>
          <p:nvPr/>
        </p:nvSpPr>
        <p:spPr>
          <a:xfrm>
            <a:off x="457200" y="1600200"/>
            <a:ext cx="822708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최소 클릭 설계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540000" y="2525040"/>
            <a:ext cx="6298920" cy="3413880"/>
          </a:xfrm>
          <a:prstGeom prst="rect">
            <a:avLst/>
          </a:prstGeom>
          <a:ln w="0">
            <a:noFill/>
          </a:ln>
        </p:spPr>
      </p:pic>
      <p:sp>
        <p:nvSpPr>
          <p:cNvPr id="353" name="CustomShape 17"/>
          <p:cNvSpPr/>
          <p:nvPr/>
        </p:nvSpPr>
        <p:spPr>
          <a:xfrm>
            <a:off x="0" y="0"/>
            <a:ext cx="701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54" name="TextBox 19"/>
          <p:cNvSpPr/>
          <p:nvPr/>
        </p:nvSpPr>
        <p:spPr>
          <a:xfrm>
            <a:off x="720000" y="1260000"/>
            <a:ext cx="4318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UX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개선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55" name="TextBox 20"/>
          <p:cNvSpPr/>
          <p:nvPr/>
        </p:nvSpPr>
        <p:spPr>
          <a:xfrm>
            <a:off x="1440000" y="6300000"/>
            <a:ext cx="431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홈페이지에서 지점을 누르게 될시 </a:t>
            </a:r>
            <a:br>
              <a:rPr sz="1800"/>
            </a:b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findstore.html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로 이동하여 최소 클릭 개선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356" name=""/>
          <p:cNvGrpSpPr/>
          <p:nvPr/>
        </p:nvGrpSpPr>
        <p:grpSpPr>
          <a:xfrm>
            <a:off x="7920000" y="2448000"/>
            <a:ext cx="6118920" cy="3598920"/>
            <a:chOff x="7920000" y="2448000"/>
            <a:chExt cx="6118920" cy="3598920"/>
          </a:xfrm>
        </p:grpSpPr>
        <p:pic>
          <p:nvPicPr>
            <p:cNvPr id="357" name="" descr=""/>
            <p:cNvPicPr/>
            <p:nvPr/>
          </p:nvPicPr>
          <p:blipFill>
            <a:blip r:embed="rId2"/>
            <a:stretch/>
          </p:blipFill>
          <p:spPr>
            <a:xfrm>
              <a:off x="7920000" y="2448000"/>
              <a:ext cx="6118920" cy="359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8" name="그림 8" descr=""/>
            <p:cNvPicPr/>
            <p:nvPr/>
          </p:nvPicPr>
          <p:blipFill>
            <a:blip r:embed="rId3"/>
            <a:stretch/>
          </p:blipFill>
          <p:spPr>
            <a:xfrm>
              <a:off x="7920000" y="3080520"/>
              <a:ext cx="1981800" cy="2835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59" name="그림 9" descr=""/>
            <p:cNvPicPr/>
            <p:nvPr/>
          </p:nvPicPr>
          <p:blipFill>
            <a:blip r:embed="rId4"/>
            <a:stretch/>
          </p:blipFill>
          <p:spPr>
            <a:xfrm>
              <a:off x="9985680" y="3164040"/>
              <a:ext cx="3857400" cy="26726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60" name="TextBox 21"/>
          <p:cNvSpPr/>
          <p:nvPr/>
        </p:nvSpPr>
        <p:spPr>
          <a:xfrm>
            <a:off x="8820000" y="6480000"/>
            <a:ext cx="4318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이동한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findstore.html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페이지에선 선택한 지점을 검색하여 로딩하여 기본으로  표시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2"/>
          <p:cNvSpPr/>
          <p:nvPr/>
        </p:nvSpPr>
        <p:spPr>
          <a:xfrm>
            <a:off x="2916000" y="2854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시연 영상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&amp;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사용기술 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62" name="TextBox 17"/>
          <p:cNvSpPr/>
          <p:nvPr/>
        </p:nvSpPr>
        <p:spPr>
          <a:xfrm>
            <a:off x="5400000" y="4356000"/>
            <a:ext cx="335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사용기술 </a:t>
            </a:r>
            <a:r>
              <a:rPr b="0" lang="en-US" sz="1800" spc="-1" strike="noStrike">
                <a:solidFill>
                  <a:srgbClr val="579d1c"/>
                </a:solidFill>
                <a:latin typeface="Arial"/>
                <a:ea typeface="DejaVu Sans"/>
              </a:rPr>
              <a:t>&amp; </a:t>
            </a: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팀워크 협업 툴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사용한 기술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&amp;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팀워크 협업 툴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64" name="CustomShape 2"/>
          <p:cNvSpPr/>
          <p:nvPr/>
        </p:nvSpPr>
        <p:spPr>
          <a:xfrm>
            <a:off x="457200" y="1652760"/>
            <a:ext cx="8227080" cy="50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804c19"/>
                </a:solidFill>
                <a:latin typeface="Calibri"/>
                <a:ea typeface="DejaVu Sans"/>
              </a:rPr>
              <a:t>사용 언어 </a:t>
            </a:r>
            <a:r>
              <a:rPr b="0" lang="en-US" sz="3200" spc="-1" strike="noStrike">
                <a:solidFill>
                  <a:srgbClr val="804c19"/>
                </a:solidFill>
                <a:latin typeface="Calibri"/>
                <a:ea typeface="DejaVu Sans"/>
              </a:rPr>
              <a:t>: </a:t>
            </a:r>
            <a:br>
              <a:rPr sz="3200"/>
            </a:br>
            <a:r>
              <a:rPr b="0" lang="en-US" sz="3200" spc="-1" strike="noStrike">
                <a:solidFill>
                  <a:srgbClr val="579d1c"/>
                </a:solidFill>
                <a:latin typeface="Calibri"/>
                <a:ea typeface="DejaVu Sans"/>
              </a:rPr>
              <a:t>HTML, CSS, JavaScript, Python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804c19"/>
                </a:solidFill>
                <a:latin typeface="굴림"/>
                <a:ea typeface="DejaVu Sans"/>
              </a:rPr>
              <a:t>형상관리 </a:t>
            </a:r>
            <a:r>
              <a:rPr b="0" lang="en-US" sz="3200" spc="-1" strike="noStrike">
                <a:solidFill>
                  <a:srgbClr val="804c19"/>
                </a:solidFill>
                <a:latin typeface="굴림"/>
                <a:ea typeface="DejaVu Sans"/>
              </a:rPr>
              <a:t>:</a:t>
            </a:r>
            <a:r>
              <a:rPr b="0" lang="en-US" sz="3200" spc="-1" strike="noStrike">
                <a:solidFill>
                  <a:srgbClr val="579d1c"/>
                </a:solidFill>
                <a:latin typeface="굴림"/>
                <a:ea typeface="DejaVu Sans"/>
              </a:rPr>
              <a:t> Github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804c19"/>
                </a:solidFill>
                <a:latin typeface="굴림"/>
                <a:ea typeface="DejaVu Sans"/>
              </a:rPr>
              <a:t>API :</a:t>
            </a:r>
            <a:r>
              <a:rPr b="0" lang="en-US" sz="3200" spc="-1" strike="noStrike">
                <a:solidFill>
                  <a:srgbClr val="579d1c"/>
                </a:solidFill>
                <a:latin typeface="굴림"/>
                <a:ea typeface="DejaVu Sans"/>
              </a:rPr>
              <a:t> Google Maps API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804c19"/>
                </a:solidFill>
                <a:latin typeface="굴림"/>
                <a:ea typeface="DejaVu Sans"/>
              </a:rPr>
              <a:t>서버 </a:t>
            </a:r>
            <a:r>
              <a:rPr b="0" lang="en-US" sz="3200" spc="-1" strike="noStrike">
                <a:solidFill>
                  <a:srgbClr val="804c19"/>
                </a:solidFill>
                <a:latin typeface="굴림"/>
                <a:ea typeface="DejaVu Sans"/>
              </a:rPr>
              <a:t>:</a:t>
            </a:r>
            <a:r>
              <a:rPr b="0" lang="en-US" sz="3200" spc="-1" strike="noStrike">
                <a:solidFill>
                  <a:srgbClr val="579d1c"/>
                </a:solidFill>
                <a:latin typeface="굴림"/>
                <a:ea typeface="DejaVu Sans"/>
              </a:rPr>
              <a:t> AWS Ubuntu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804c19"/>
                </a:solidFill>
                <a:latin typeface="굴림"/>
                <a:ea typeface="DejaVu Sans"/>
              </a:rPr>
              <a:t>사전 데이터 저장 </a:t>
            </a:r>
            <a:r>
              <a:rPr b="0" lang="en-US" sz="3200" spc="-1" strike="noStrike">
                <a:solidFill>
                  <a:srgbClr val="804c19"/>
                </a:solidFill>
                <a:latin typeface="굴림"/>
                <a:ea typeface="DejaVu Sans"/>
              </a:rPr>
              <a:t>:</a:t>
            </a:r>
            <a:r>
              <a:rPr b="0" lang="en-US" sz="3200" spc="-1" strike="noStrike">
                <a:solidFill>
                  <a:srgbClr val="579d1c"/>
                </a:solidFill>
                <a:latin typeface="굴림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579d1c"/>
                </a:solidFill>
                <a:latin typeface="Calibri"/>
                <a:ea typeface="DejaVu Sans"/>
              </a:rPr>
              <a:t>Json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804c19"/>
                </a:solidFill>
                <a:latin typeface="굴림"/>
                <a:ea typeface="DejaVu Sans"/>
              </a:rPr>
              <a:t>패키지 </a:t>
            </a:r>
            <a:r>
              <a:rPr b="0" lang="en-US" sz="3200" spc="-1" strike="noStrike">
                <a:solidFill>
                  <a:srgbClr val="804c19"/>
                </a:solidFill>
                <a:latin typeface="굴림"/>
                <a:ea typeface="DejaVu Sans"/>
              </a:rPr>
              <a:t>:</a:t>
            </a:r>
            <a:r>
              <a:rPr b="0" lang="en-US" sz="3200" spc="-1" strike="noStrike">
                <a:solidFill>
                  <a:srgbClr val="579d1c"/>
                </a:solidFill>
                <a:latin typeface="굴림"/>
                <a:ea typeface="DejaVu Sans"/>
              </a:rPr>
              <a:t> FastAPI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804c19"/>
                </a:solidFill>
                <a:latin typeface="굴림"/>
                <a:ea typeface="DejaVu Sans"/>
              </a:rPr>
              <a:t>협업 툴 </a:t>
            </a:r>
            <a:r>
              <a:rPr b="0" lang="en-US" sz="3200" spc="-1" strike="noStrike">
                <a:solidFill>
                  <a:srgbClr val="804c19"/>
                </a:solidFill>
                <a:latin typeface="굴림"/>
                <a:ea typeface="DejaVu Sans"/>
              </a:rPr>
              <a:t>:</a:t>
            </a:r>
            <a:r>
              <a:rPr b="0" lang="en-US" sz="3200" spc="-1" strike="noStrike">
                <a:solidFill>
                  <a:srgbClr val="579d1c"/>
                </a:solidFill>
                <a:latin typeface="굴림"/>
                <a:ea typeface="DejaVu Sans"/>
              </a:rPr>
              <a:t> Slack, Kakaotalk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1080" defTabSz="914400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65" name="Picture 2" descr="Html 5 - 무료 컴퓨터개 아이콘"/>
          <p:cNvPicPr/>
          <p:nvPr/>
        </p:nvPicPr>
        <p:blipFill>
          <a:blip r:embed="rId1"/>
          <a:stretch/>
        </p:blipFill>
        <p:spPr>
          <a:xfrm>
            <a:off x="6832440" y="1692000"/>
            <a:ext cx="1256400" cy="1256400"/>
          </a:xfrm>
          <a:prstGeom prst="rect">
            <a:avLst/>
          </a:prstGeom>
          <a:ln w="0">
            <a:noFill/>
          </a:ln>
        </p:spPr>
      </p:pic>
      <p:pic>
        <p:nvPicPr>
          <p:cNvPr id="366" name="Picture 6" descr="Css - 무료 브랜드 및 로고개 아이콘"/>
          <p:cNvPicPr/>
          <p:nvPr/>
        </p:nvPicPr>
        <p:blipFill>
          <a:blip r:embed="rId2"/>
          <a:stretch/>
        </p:blipFill>
        <p:spPr>
          <a:xfrm>
            <a:off x="8395560" y="1682280"/>
            <a:ext cx="1275840" cy="1275840"/>
          </a:xfrm>
          <a:prstGeom prst="rect">
            <a:avLst/>
          </a:prstGeom>
          <a:ln w="0">
            <a:noFill/>
          </a:ln>
        </p:spPr>
      </p:pic>
      <p:pic>
        <p:nvPicPr>
          <p:cNvPr id="367" name="Picture 14" descr="JavaScript 정리"/>
          <p:cNvPicPr/>
          <p:nvPr/>
        </p:nvPicPr>
        <p:blipFill>
          <a:blip r:embed="rId3"/>
          <a:stretch/>
        </p:blipFill>
        <p:spPr>
          <a:xfrm>
            <a:off x="9978120" y="1692000"/>
            <a:ext cx="1256400" cy="1256400"/>
          </a:xfrm>
          <a:prstGeom prst="rect">
            <a:avLst/>
          </a:prstGeom>
          <a:ln w="0">
            <a:noFill/>
          </a:ln>
        </p:spPr>
      </p:pic>
      <p:pic>
        <p:nvPicPr>
          <p:cNvPr id="368" name="Picture 26" descr="Json 파일 - 무료 상호 작용개 아이콘"/>
          <p:cNvPicPr/>
          <p:nvPr/>
        </p:nvPicPr>
        <p:blipFill>
          <a:blip r:embed="rId4"/>
          <a:stretch/>
        </p:blipFill>
        <p:spPr>
          <a:xfrm>
            <a:off x="11236320" y="1542960"/>
            <a:ext cx="1405440" cy="1405440"/>
          </a:xfrm>
          <a:prstGeom prst="rect">
            <a:avLst/>
          </a:prstGeom>
          <a:ln w="0">
            <a:noFill/>
          </a:ln>
        </p:spPr>
      </p:pic>
      <p:pic>
        <p:nvPicPr>
          <p:cNvPr id="369" name="Picture 16" descr="React에서 Google Maps API를 자유롭게 사용하는 방법 (@googlemaps/react-wrapper) :: Leirbag"/>
          <p:cNvPicPr/>
          <p:nvPr/>
        </p:nvPicPr>
        <p:blipFill>
          <a:blip r:embed="rId5"/>
          <a:stretch/>
        </p:blipFill>
        <p:spPr>
          <a:xfrm>
            <a:off x="6832440" y="3293280"/>
            <a:ext cx="1666440" cy="1500120"/>
          </a:xfrm>
          <a:prstGeom prst="rect">
            <a:avLst/>
          </a:prstGeom>
          <a:ln w="0">
            <a:noFill/>
          </a:ln>
        </p:spPr>
      </p:pic>
      <p:pic>
        <p:nvPicPr>
          <p:cNvPr id="370" name="Picture 18" descr="Python 수직 로고 - 소셜 미디어 및 로고 아이콘"/>
          <p:cNvPicPr/>
          <p:nvPr/>
        </p:nvPicPr>
        <p:blipFill>
          <a:blip r:embed="rId6"/>
          <a:stretch/>
        </p:blipFill>
        <p:spPr>
          <a:xfrm>
            <a:off x="6852600" y="5415120"/>
            <a:ext cx="1216080" cy="1359720"/>
          </a:xfrm>
          <a:prstGeom prst="rect">
            <a:avLst/>
          </a:prstGeom>
          <a:ln w="0">
            <a:noFill/>
          </a:ln>
        </p:spPr>
      </p:pic>
      <p:pic>
        <p:nvPicPr>
          <p:cNvPr id="371" name="Picture 20" descr="Python] 윈도우 Poetry 사용법"/>
          <p:cNvPicPr/>
          <p:nvPr/>
        </p:nvPicPr>
        <p:blipFill>
          <a:blip r:embed="rId7"/>
          <a:stretch/>
        </p:blipFill>
        <p:spPr>
          <a:xfrm>
            <a:off x="8452800" y="5621400"/>
            <a:ext cx="2554560" cy="947520"/>
          </a:xfrm>
          <a:prstGeom prst="rect">
            <a:avLst/>
          </a:prstGeom>
          <a:ln w="0">
            <a:noFill/>
          </a:ln>
        </p:spPr>
      </p:pic>
      <p:pic>
        <p:nvPicPr>
          <p:cNvPr id="372" name="Picture 22" descr="FastAPI 파이썬으로 간단하게 웹 API 만들기"/>
          <p:cNvPicPr/>
          <p:nvPr/>
        </p:nvPicPr>
        <p:blipFill>
          <a:blip r:embed="rId8"/>
          <a:stretch/>
        </p:blipFill>
        <p:spPr>
          <a:xfrm>
            <a:off x="11008800" y="5524560"/>
            <a:ext cx="3164760" cy="1140480"/>
          </a:xfrm>
          <a:prstGeom prst="rect">
            <a:avLst/>
          </a:prstGeom>
          <a:ln w="0">
            <a:noFill/>
          </a:ln>
        </p:spPr>
      </p:pic>
      <p:pic>
        <p:nvPicPr>
          <p:cNvPr id="373" name="Picture 24" descr="파일:Amazon Web Services Logo.svg - 위키백과, 우리 모두의 백과사전"/>
          <p:cNvPicPr/>
          <p:nvPr/>
        </p:nvPicPr>
        <p:blipFill>
          <a:blip r:embed="rId9"/>
          <a:stretch/>
        </p:blipFill>
        <p:spPr>
          <a:xfrm>
            <a:off x="9034200" y="3522600"/>
            <a:ext cx="2010960" cy="1204560"/>
          </a:xfrm>
          <a:prstGeom prst="rect">
            <a:avLst/>
          </a:prstGeom>
          <a:ln w="0">
            <a:noFill/>
          </a:ln>
        </p:spPr>
      </p:pic>
      <p:pic>
        <p:nvPicPr>
          <p:cNvPr id="374" name="Picture 6" descr="Unlocking the Power of GitHub: A Comprehensive Guide for Developers and  Teams"/>
          <p:cNvPicPr/>
          <p:nvPr/>
        </p:nvPicPr>
        <p:blipFill>
          <a:blip r:embed="rId10"/>
          <a:stretch/>
        </p:blipFill>
        <p:spPr>
          <a:xfrm>
            <a:off x="11355480" y="3617640"/>
            <a:ext cx="2298240" cy="85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2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Git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주소 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/ AWS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주소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76" name="TextBox 46"/>
          <p:cNvSpPr/>
          <p:nvPr/>
        </p:nvSpPr>
        <p:spPr>
          <a:xfrm>
            <a:off x="4212360" y="2628000"/>
            <a:ext cx="662256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00"/>
                </a:solidFill>
                <a:uFillTx/>
                <a:latin typeface="NotoSansKR"/>
                <a:ea typeface="DejaVu Sans"/>
                <a:hlinkClick r:id="rId1"/>
              </a:rPr>
              <a:t>https://github.com/osm3735/team_project_2nd.git</a:t>
            </a:r>
            <a:r>
              <a:rPr b="0" lang="en-US" sz="1800" spc="-1" strike="noStrike">
                <a:solidFill>
                  <a:srgbClr val="996515"/>
                </a:solidFill>
                <a:latin typeface="NotoSansKR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77" name="TextBox 47"/>
          <p:cNvSpPr/>
          <p:nvPr/>
        </p:nvSpPr>
        <p:spPr>
          <a:xfrm>
            <a:off x="2475000" y="2512440"/>
            <a:ext cx="202392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Git hub : 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78" name="TextBox 48"/>
          <p:cNvSpPr/>
          <p:nvPr/>
        </p:nvSpPr>
        <p:spPr>
          <a:xfrm>
            <a:off x="4140000" y="5396040"/>
            <a:ext cx="66225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996515"/>
                </a:solidFill>
                <a:latin typeface="NotoSansKR"/>
                <a:ea typeface="DejaVu Sans"/>
              </a:rPr>
              <a:t>http://3.89.124.125:8080/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79" name="TextBox 49"/>
          <p:cNvSpPr/>
          <p:nvPr/>
        </p:nvSpPr>
        <p:spPr>
          <a:xfrm>
            <a:off x="2722680" y="5284440"/>
            <a:ext cx="1416240" cy="54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996515"/>
                </a:solidFill>
                <a:latin typeface="Arial"/>
                <a:ea typeface="DejaVu Sans"/>
              </a:rPr>
              <a:t>AWS :</a:t>
            </a:r>
            <a:r>
              <a:rPr b="0" lang="en-US" sz="1800" spc="-1" strike="noStrike">
                <a:solidFill>
                  <a:srgbClr val="996515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5"/>
          <p:cNvSpPr/>
          <p:nvPr/>
        </p:nvSpPr>
        <p:spPr>
          <a:xfrm>
            <a:off x="2916000" y="2854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느낀 점  </a:t>
            </a: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&amp; 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후기 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81" name="TextBox 18"/>
          <p:cNvSpPr/>
          <p:nvPr/>
        </p:nvSpPr>
        <p:spPr>
          <a:xfrm>
            <a:off x="5400000" y="4356000"/>
            <a:ext cx="3355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향후 개선점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향후 개선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457200" y="1600200"/>
            <a:ext cx="1257408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전체적인 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Css 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코드 개선 필요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lvl="1" marL="8002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CSS 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유지보수의 원할함을 위해 외부 참조를 적극적으로 하며</a:t>
            </a:r>
            <a:br>
              <a:rPr sz="3200"/>
            </a:b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header, footer, common 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이렇게 구조를 나누었으나</a:t>
            </a:r>
            <a:br>
              <a:rPr sz="3200"/>
            </a:b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오히려 협업과정에서 시간을 더 소모하고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,</a:t>
            </a:r>
            <a:br>
              <a:rPr sz="3200"/>
            </a:b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css 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충돌을 야기하는 등 독이 되어버린 느낌이다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.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회원제 추가 </a:t>
            </a:r>
            <a:r>
              <a:rPr b="0" lang="en-US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/ </a:t>
            </a: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기능 확장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3384000" y="3700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후기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3312000" y="1739160"/>
            <a:ext cx="822708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팀 프로젝트 협업의 의미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팀 프로젝트를 하며 느낀점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86" name="CustomShape 4"/>
          <p:cNvSpPr/>
          <p:nvPr/>
        </p:nvSpPr>
        <p:spPr>
          <a:xfrm rot="21596400">
            <a:off x="6120360" y="3782520"/>
            <a:ext cx="7198920" cy="328140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 w="9360">
            <a:solidFill>
              <a:srgbClr val="996515"/>
            </a:solidFill>
            <a:round/>
          </a:ln>
          <a:effectLst>
            <a:outerShdw blurRad="39960" dir="5400000" dist="23040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이정민 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: 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팀프로젝트를 하면서 시작은 목적과 방향성이 처음부터 정해져서 빨리 끝날 줄 알았는데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스케쥴이 꼬이면서 어려워졌다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일정관리에도 신경써야  차질이 없다는걸 다시금 느꼈고  일처리에 조금더 기존보다 꼼꼼히 살펴보게 된거  같았다 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387" name=""/>
          <p:cNvGrpSpPr/>
          <p:nvPr/>
        </p:nvGrpSpPr>
        <p:grpSpPr>
          <a:xfrm>
            <a:off x="994680" y="3960000"/>
            <a:ext cx="3418920" cy="3238920"/>
            <a:chOff x="994680" y="3960000"/>
            <a:chExt cx="3418920" cy="3238920"/>
          </a:xfrm>
        </p:grpSpPr>
        <p:sp>
          <p:nvSpPr>
            <p:cNvPr id="388" name="CustomShape 2"/>
            <p:cNvSpPr/>
            <p:nvPr/>
          </p:nvSpPr>
          <p:spPr>
            <a:xfrm>
              <a:off x="994680" y="3960000"/>
              <a:ext cx="3418920" cy="3238920"/>
            </a:xfrm>
            <a:prstGeom prst="roundRect">
              <a:avLst>
                <a:gd name="adj" fmla="val 16667"/>
              </a:avLst>
            </a:prstGeom>
            <a:solidFill>
              <a:srgbClr val="fcebcf"/>
            </a:solidFill>
            <a:ln w="9360">
              <a:solidFill>
                <a:srgbClr val="996515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 KR"/>
              </a:endParaRPr>
            </a:p>
          </p:txBody>
        </p:sp>
        <p:pic>
          <p:nvPicPr>
            <p:cNvPr id="389" name="그림 2" descr=""/>
            <p:cNvPicPr/>
            <p:nvPr/>
          </p:nvPicPr>
          <p:blipFill>
            <a:blip r:embed="rId1"/>
            <a:stretch/>
          </p:blipFill>
          <p:spPr>
            <a:xfrm>
              <a:off x="1449360" y="4177800"/>
              <a:ext cx="2680920" cy="27860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8"/>
          <p:cNvSpPr/>
          <p:nvPr/>
        </p:nvSpPr>
        <p:spPr>
          <a:xfrm>
            <a:off x="3384000" y="3700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후기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91" name="CustomShape 9"/>
          <p:cNvSpPr/>
          <p:nvPr/>
        </p:nvSpPr>
        <p:spPr>
          <a:xfrm>
            <a:off x="3312000" y="1739160"/>
            <a:ext cx="822708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팀 프로젝트 협업의 의미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팀 프로젝트를 하며 느낀점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392" name=""/>
          <p:cNvGrpSpPr/>
          <p:nvPr/>
        </p:nvGrpSpPr>
        <p:grpSpPr>
          <a:xfrm>
            <a:off x="2160000" y="3600000"/>
            <a:ext cx="3598920" cy="3377160"/>
            <a:chOff x="2160000" y="3600000"/>
            <a:chExt cx="3598920" cy="3377160"/>
          </a:xfrm>
        </p:grpSpPr>
        <p:sp>
          <p:nvSpPr>
            <p:cNvPr id="393" name="CustomShape 5"/>
            <p:cNvSpPr/>
            <p:nvPr/>
          </p:nvSpPr>
          <p:spPr>
            <a:xfrm>
              <a:off x="2160000" y="3600000"/>
              <a:ext cx="3598920" cy="3377160"/>
            </a:xfrm>
            <a:prstGeom prst="roundRect">
              <a:avLst>
                <a:gd name="adj" fmla="val 16667"/>
              </a:avLst>
            </a:prstGeom>
            <a:solidFill>
              <a:srgbClr val="fcebcf"/>
            </a:solidFill>
            <a:ln w="9360">
              <a:solidFill>
                <a:srgbClr val="996515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 KR"/>
              </a:endParaRPr>
            </a:p>
          </p:txBody>
        </p:sp>
        <p:pic>
          <p:nvPicPr>
            <p:cNvPr id="394" name="그림 6" descr=""/>
            <p:cNvPicPr/>
            <p:nvPr/>
          </p:nvPicPr>
          <p:blipFill>
            <a:blip r:embed="rId1"/>
            <a:stretch/>
          </p:blipFill>
          <p:spPr>
            <a:xfrm>
              <a:off x="2630160" y="3867480"/>
              <a:ext cx="2584800" cy="2929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95" name="CustomShape 6"/>
          <p:cNvSpPr/>
          <p:nvPr/>
        </p:nvSpPr>
        <p:spPr>
          <a:xfrm rot="21596400">
            <a:off x="6660360" y="3552480"/>
            <a:ext cx="7198920" cy="328140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 w="9360">
            <a:solidFill>
              <a:srgbClr val="996515"/>
            </a:solidFill>
            <a:round/>
          </a:ln>
          <a:effectLst>
            <a:outerShdw blurRad="39960" dir="5400000" dist="23040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오상민 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: </a:t>
            </a: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저는 팀장으로서 부족한 점이 많았고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, </a:t>
            </a: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실제로 갈등과 일정 지연도 있었습니다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. 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하지만 그런 아쉬움은 뒤로하고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, </a:t>
            </a: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적극적인 소통을 통해 문제를 해결하며 팀을 이끌 수 있었습니다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. 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이번 경험을 통해 소통의 중요성과 리더로서의 책임감을 다시 한번 느꼈습니다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.</a:t>
            </a:r>
            <a:r>
              <a:rPr b="0" lang="en-US" sz="1800" spc="-1" strike="noStrike">
                <a:solidFill>
                  <a:srgbClr val="804c19"/>
                </a:solidFill>
                <a:latin typeface="굴림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-792000" y="-72000"/>
            <a:ext cx="498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000" spc="-1" strike="noStrike">
                <a:solidFill>
                  <a:srgbClr val="3faf46"/>
                </a:solidFill>
                <a:latin typeface="Calibri"/>
                <a:ea typeface="DejaVu Sans"/>
              </a:rPr>
              <a:t> </a:t>
            </a:r>
            <a:r>
              <a:rPr b="0" lang="ko-KR" sz="4000" spc="-1" strike="noStrike">
                <a:solidFill>
                  <a:srgbClr val="3faf46"/>
                </a:solidFill>
                <a:latin typeface="Calibri"/>
                <a:ea typeface="DejaVu Sans"/>
              </a:rPr>
              <a:t>팀원소개</a:t>
            </a:r>
            <a:r>
              <a:rPr b="0" lang="en-US" sz="4000" spc="-1" strike="noStrike">
                <a:solidFill>
                  <a:srgbClr val="3faf46"/>
                </a:solidFill>
                <a:latin typeface="Calibri"/>
                <a:ea typeface="DejaVu Sans"/>
              </a:rPr>
              <a:t>&amp;</a:t>
            </a:r>
            <a:r>
              <a:rPr b="0" lang="ko-KR" sz="4000" spc="-1" strike="noStrike">
                <a:solidFill>
                  <a:srgbClr val="3faf46"/>
                </a:solidFill>
                <a:latin typeface="Calibri"/>
                <a:ea typeface="DejaVu Sans"/>
              </a:rPr>
              <a:t>역할</a:t>
            </a:r>
            <a:endParaRPr b="0" lang="en-US" sz="4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247360" y="6290640"/>
            <a:ext cx="4055400" cy="138312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 w="9360">
            <a:solidFill>
              <a:srgbClr val="996515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팀장 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/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전체 기획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 ppt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자료 만들기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Img slider,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매장 찾기 페이지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최종 오류 수정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AWS Ubuntu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서버 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poetry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가상환경 구축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Python + Fastapi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연동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 google maps api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연동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880560" y="6290640"/>
            <a:ext cx="4055400" cy="138312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 w="9360">
            <a:solidFill>
              <a:srgbClr val="996515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HTML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제품 페이지 밖틀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장바구니 홈페이지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회사소개 페이지</a:t>
            </a:r>
            <a:r>
              <a:rPr b="0" lang="en-US" sz="1300" spc="-1" strike="noStrike">
                <a:solidFill>
                  <a:srgbClr val="000000"/>
                </a:solidFill>
                <a:latin typeface="굴림"/>
                <a:ea typeface="DejaVu Sans"/>
              </a:rPr>
              <a:t>,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게시판 페이지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배송현황 페이지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CSS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반응형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  ppt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틀 제작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573480" y="6290640"/>
            <a:ext cx="4096080" cy="138312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 w="9360">
            <a:solidFill>
              <a:srgbClr val="996515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이정민</a:t>
            </a:r>
            <a:br>
              <a:rPr sz="1800"/>
            </a:b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HTML/`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커피 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/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원두 페이지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과일 시럽 페이지 커피용품 페이지 기타용품페이지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로그인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회원가입페이지 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등 사이트 전반적인 </a:t>
            </a:r>
            <a:r>
              <a:rPr b="0" lang="en-US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Js </a:t>
            </a:r>
            <a:r>
              <a:rPr b="0" lang="ko-KR" sz="1300" spc="-1" strike="noStrike">
                <a:solidFill>
                  <a:srgbClr val="000000"/>
                </a:solidFill>
                <a:latin typeface="Calibri"/>
                <a:ea typeface="DejaVu Sans"/>
              </a:rPr>
              <a:t>담당  오류 수정 및 파일 백업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4" name="직사각형 1"/>
          <p:cNvSpPr/>
          <p:nvPr/>
        </p:nvSpPr>
        <p:spPr>
          <a:xfrm>
            <a:off x="1146240" y="5828040"/>
            <a:ext cx="2950920" cy="59364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이정민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5" name="직사각형 10"/>
          <p:cNvSpPr/>
          <p:nvPr/>
        </p:nvSpPr>
        <p:spPr>
          <a:xfrm>
            <a:off x="5819760" y="5828040"/>
            <a:ext cx="2950920" cy="59364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오상민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16" name="직사각형 11"/>
          <p:cNvSpPr/>
          <p:nvPr/>
        </p:nvSpPr>
        <p:spPr>
          <a:xfrm>
            <a:off x="10513800" y="5828040"/>
            <a:ext cx="2950920" cy="59364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  <a:ea typeface="DejaVu Sans"/>
              </a:rPr>
              <a:t>황대훈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117" name=""/>
          <p:cNvGrpSpPr/>
          <p:nvPr/>
        </p:nvGrpSpPr>
        <p:grpSpPr>
          <a:xfrm>
            <a:off x="430920" y="1069920"/>
            <a:ext cx="4381200" cy="4457160"/>
            <a:chOff x="430920" y="1069920"/>
            <a:chExt cx="4381200" cy="4457160"/>
          </a:xfrm>
        </p:grpSpPr>
        <p:sp>
          <p:nvSpPr>
            <p:cNvPr id="118" name="CustomShape 2"/>
            <p:cNvSpPr/>
            <p:nvPr/>
          </p:nvSpPr>
          <p:spPr>
            <a:xfrm>
              <a:off x="430920" y="1069920"/>
              <a:ext cx="4381200" cy="4457160"/>
            </a:xfrm>
            <a:prstGeom prst="roundRect">
              <a:avLst>
                <a:gd name="adj" fmla="val 16667"/>
              </a:avLst>
            </a:prstGeom>
            <a:solidFill>
              <a:srgbClr val="fcebcf"/>
            </a:solidFill>
            <a:ln w="9360">
              <a:solidFill>
                <a:srgbClr val="996515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 KR"/>
                <a:ea typeface="DejaVu Sans"/>
              </a:endParaRPr>
            </a:p>
          </p:txBody>
        </p:sp>
        <p:pic>
          <p:nvPicPr>
            <p:cNvPr id="119" name="그림 2" descr=""/>
            <p:cNvPicPr/>
            <p:nvPr/>
          </p:nvPicPr>
          <p:blipFill>
            <a:blip r:embed="rId1"/>
            <a:stretch/>
          </p:blipFill>
          <p:spPr>
            <a:xfrm>
              <a:off x="1013760" y="1369440"/>
              <a:ext cx="3435480" cy="3834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0" name="CustomShape 2"/>
          <p:cNvSpPr/>
          <p:nvPr/>
        </p:nvSpPr>
        <p:spPr>
          <a:xfrm>
            <a:off x="5247360" y="1016280"/>
            <a:ext cx="4381200" cy="445716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 w="9360">
            <a:solidFill>
              <a:srgbClr val="996515"/>
            </a:solidFill>
            <a:round/>
          </a:ln>
          <a:effectLst>
            <a:outerShdw blurRad="39960" dir="5400000" dist="2304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  <a:ea typeface="DejaVu Sans"/>
            </a:endParaRPr>
          </a:p>
        </p:txBody>
      </p:sp>
      <p:pic>
        <p:nvPicPr>
          <p:cNvPr id="121" name="그림 3" descr=""/>
          <p:cNvPicPr/>
          <p:nvPr/>
        </p:nvPicPr>
        <p:blipFill>
          <a:blip r:embed="rId2"/>
          <a:stretch/>
        </p:blipFill>
        <p:spPr>
          <a:xfrm>
            <a:off x="5819760" y="1369440"/>
            <a:ext cx="3146400" cy="3866040"/>
          </a:xfrm>
          <a:prstGeom prst="rect">
            <a:avLst/>
          </a:prstGeom>
          <a:ln w="0">
            <a:noFill/>
          </a:ln>
        </p:spPr>
      </p:pic>
      <p:grpSp>
        <p:nvGrpSpPr>
          <p:cNvPr id="122" name=""/>
          <p:cNvGrpSpPr/>
          <p:nvPr/>
        </p:nvGrpSpPr>
        <p:grpSpPr>
          <a:xfrm>
            <a:off x="9798480" y="1042920"/>
            <a:ext cx="4381200" cy="4457160"/>
            <a:chOff x="9798480" y="1042920"/>
            <a:chExt cx="4381200" cy="4457160"/>
          </a:xfrm>
        </p:grpSpPr>
        <p:sp>
          <p:nvSpPr>
            <p:cNvPr id="123" name="CustomShape 2"/>
            <p:cNvSpPr/>
            <p:nvPr/>
          </p:nvSpPr>
          <p:spPr>
            <a:xfrm>
              <a:off x="9798480" y="1042920"/>
              <a:ext cx="4381200" cy="4457160"/>
            </a:xfrm>
            <a:prstGeom prst="roundRect">
              <a:avLst>
                <a:gd name="adj" fmla="val 16667"/>
              </a:avLst>
            </a:prstGeom>
            <a:solidFill>
              <a:srgbClr val="fcebcf"/>
            </a:solidFill>
            <a:ln w="9360">
              <a:solidFill>
                <a:srgbClr val="996515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 KR"/>
                <a:ea typeface="DejaVu Sans"/>
              </a:endParaRPr>
            </a:p>
          </p:txBody>
        </p:sp>
        <p:sp>
          <p:nvSpPr>
            <p:cNvPr id="124" name="타원 17"/>
            <p:cNvSpPr/>
            <p:nvPr/>
          </p:nvSpPr>
          <p:spPr>
            <a:xfrm>
              <a:off x="10464120" y="1454760"/>
              <a:ext cx="2888280" cy="3780720"/>
            </a:xfrm>
            <a:prstGeom prst="ellipse">
              <a:avLst/>
            </a:prstGeom>
            <a:blipFill rotWithShape="0">
              <a:blip r:embed="rId3"/>
              <a:srcRect/>
              <a:stretch/>
            </a:blipFill>
            <a:ln w="22320">
              <a:solidFill>
                <a:srgbClr val="4bacc6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ctr">
              <a:noAutofit/>
            </a:bodyPr>
            <a:p>
              <a:pPr>
                <a:lnSpc>
                  <a:spcPct val="100000"/>
                </a:lnSpc>
              </a:pPr>
              <a:endParaRPr b="1" lang="en-US" sz="20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3"/>
          <p:cNvSpPr/>
          <p:nvPr/>
        </p:nvSpPr>
        <p:spPr>
          <a:xfrm>
            <a:off x="3384000" y="3700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후기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97" name="CustomShape 14"/>
          <p:cNvSpPr/>
          <p:nvPr/>
        </p:nvSpPr>
        <p:spPr>
          <a:xfrm>
            <a:off x="3312000" y="1739160"/>
            <a:ext cx="8227080" cy="45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팀 프로젝트 협업의 의미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ko-KR" sz="3200" spc="-1" strike="noStrike">
                <a:solidFill>
                  <a:srgbClr val="996515"/>
                </a:solidFill>
                <a:latin typeface="Calibri"/>
                <a:ea typeface="DejaVu Sans"/>
              </a:rPr>
              <a:t>팀 프로젝트를 하며 느낀점</a:t>
            </a: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398" name="CustomShape 7"/>
          <p:cNvSpPr/>
          <p:nvPr/>
        </p:nvSpPr>
        <p:spPr>
          <a:xfrm rot="21596400">
            <a:off x="6120360" y="3805920"/>
            <a:ext cx="7198920" cy="3281400"/>
          </a:xfrm>
          <a:prstGeom prst="roundRect">
            <a:avLst>
              <a:gd name="adj" fmla="val 16667"/>
            </a:avLst>
          </a:prstGeom>
          <a:solidFill>
            <a:srgbClr val="fcebcf"/>
          </a:solidFill>
          <a:ln w="9360">
            <a:solidFill>
              <a:srgbClr val="996515"/>
            </a:solidFill>
            <a:round/>
          </a:ln>
          <a:effectLst>
            <a:outerShdw blurRad="39960" dir="5400000" dist="23040" rotWithShape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황대훈 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:  </a:t>
            </a: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우리 팀은 명확한 기획과 역할 분담을 바탕으로 </a:t>
            </a:r>
            <a:br>
              <a:rPr sz="2000"/>
            </a:b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효율적으로 작업을 수행했으며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, 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예상치 못한 문제도 적극적인 소통과 협업으로 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ko-KR" sz="2000" spc="-1" strike="noStrike">
                <a:solidFill>
                  <a:srgbClr val="804c19"/>
                </a:solidFill>
                <a:latin typeface="굴림"/>
                <a:ea typeface="DejaVu Sans"/>
              </a:rPr>
              <a:t>빠르게 해결하여 책임감과 팀워크의 중요성을 깊이 느낄 수 있는 값진 경험이었습니다</a:t>
            </a:r>
            <a:r>
              <a:rPr b="0" lang="en-US" sz="2000" spc="-1" strike="noStrike">
                <a:solidFill>
                  <a:srgbClr val="804c19"/>
                </a:solidFill>
                <a:latin typeface="굴림"/>
                <a:ea typeface="DejaVu Sans"/>
              </a:rPr>
              <a:t>.</a:t>
            </a:r>
            <a:endParaRPr b="0" lang="en-US" sz="2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300" spc="-1" strike="noStrike">
                <a:solidFill>
                  <a:srgbClr val="804c19"/>
                </a:solidFill>
                <a:latin typeface="굴림"/>
                <a:ea typeface="DejaVu Sans"/>
              </a:rPr>
              <a:t> </a:t>
            </a:r>
            <a:endParaRPr b="0" lang="en-US" sz="1300" spc="-1" strike="noStrike">
              <a:solidFill>
                <a:srgbClr val="000000"/>
              </a:solidFill>
              <a:latin typeface="Noto Sans KR"/>
            </a:endParaRPr>
          </a:p>
        </p:txBody>
      </p:sp>
      <p:grpSp>
        <p:nvGrpSpPr>
          <p:cNvPr id="399" name=""/>
          <p:cNvGrpSpPr/>
          <p:nvPr/>
        </p:nvGrpSpPr>
        <p:grpSpPr>
          <a:xfrm>
            <a:off x="1501200" y="3600000"/>
            <a:ext cx="3537720" cy="3598920"/>
            <a:chOff x="1501200" y="3600000"/>
            <a:chExt cx="3537720" cy="3598920"/>
          </a:xfrm>
        </p:grpSpPr>
        <p:sp>
          <p:nvSpPr>
            <p:cNvPr id="400" name="CustomShape 2"/>
            <p:cNvSpPr/>
            <p:nvPr/>
          </p:nvSpPr>
          <p:spPr>
            <a:xfrm>
              <a:off x="1501200" y="3600000"/>
              <a:ext cx="3537720" cy="3598920"/>
            </a:xfrm>
            <a:prstGeom prst="roundRect">
              <a:avLst>
                <a:gd name="adj" fmla="val 16667"/>
              </a:avLst>
            </a:prstGeom>
            <a:solidFill>
              <a:srgbClr val="fcebcf"/>
            </a:solidFill>
            <a:ln w="9360">
              <a:solidFill>
                <a:srgbClr val="996515"/>
              </a:solidFill>
              <a:round/>
            </a:ln>
            <a:effectLst>
              <a:outerShdw blurRad="39960" dir="5400000" dist="2304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Noto Sans KR"/>
              </a:endParaRPr>
            </a:p>
          </p:txBody>
        </p:sp>
        <p:sp>
          <p:nvSpPr>
            <p:cNvPr id="401" name="타원 17"/>
            <p:cNvSpPr/>
            <p:nvPr/>
          </p:nvSpPr>
          <p:spPr>
            <a:xfrm>
              <a:off x="2038680" y="3932640"/>
              <a:ext cx="2332080" cy="3052440"/>
            </a:xfrm>
            <a:prstGeom prst="ellipse">
              <a:avLst/>
            </a:prstGeom>
            <a:blipFill rotWithShape="0">
              <a:blip r:embed="rId1"/>
              <a:srcRect/>
              <a:stretch/>
            </a:blipFill>
            <a:ln w="22320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1440" lIns="0" rIns="0" tIns="0" bIns="0" anchor="ctr">
              <a:noAutofit/>
            </a:bodyPr>
            <a:p>
              <a:pPr>
                <a:lnSpc>
                  <a:spcPct val="100000"/>
                </a:lnSpc>
              </a:pPr>
              <a:endParaRPr b="1" lang="en-US" sz="2000" spc="-1" strike="noStrike">
                <a:solidFill>
                  <a:schemeClr val="lt1"/>
                </a:solidFill>
                <a:latin typeface="Arial"/>
                <a:ea typeface="DejaVu Sans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4"/>
          <p:cNvSpPr/>
          <p:nvPr/>
        </p:nvSpPr>
        <p:spPr>
          <a:xfrm>
            <a:off x="2468520" y="31852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Q&amp;A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478800" y="226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🗓️ </a:t>
            </a:r>
            <a:r>
              <a:rPr b="0" lang="ko-KR" sz="4400" spc="-1" strike="noStrike">
                <a:solidFill>
                  <a:srgbClr val="000000"/>
                </a:solidFill>
                <a:latin typeface="Calibri"/>
                <a:ea typeface="DejaVu Sans"/>
              </a:rPr>
              <a:t>불협화음 월간 협업 일정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126" name="Picture 2" descr="2025년 5월 달력 : 네이버 블로그"/>
          <p:cNvPicPr/>
          <p:nvPr/>
        </p:nvPicPr>
        <p:blipFill>
          <a:blip r:embed="rId1"/>
          <a:stretch/>
        </p:blipFill>
        <p:spPr>
          <a:xfrm>
            <a:off x="457200" y="1311120"/>
            <a:ext cx="7281720" cy="4715280"/>
          </a:xfrm>
          <a:prstGeom prst="rect">
            <a:avLst/>
          </a:prstGeom>
          <a:ln w="0">
            <a:noFill/>
          </a:ln>
        </p:spPr>
      </p:pic>
      <p:sp>
        <p:nvSpPr>
          <p:cNvPr id="127" name="왼쪽/오른쪽 화살표 2"/>
          <p:cNvSpPr/>
          <p:nvPr/>
        </p:nvSpPr>
        <p:spPr>
          <a:xfrm>
            <a:off x="565200" y="5342760"/>
            <a:ext cx="6993720" cy="416160"/>
          </a:xfrm>
          <a:prstGeom prst="leftRightArrow">
            <a:avLst>
              <a:gd name="adj1" fmla="val 56896"/>
              <a:gd name="adj2" fmla="val 50000"/>
            </a:avLst>
          </a:prstGeom>
          <a:solidFill>
            <a:schemeClr val="accent6"/>
          </a:solidFill>
          <a:ln w="25560">
            <a:solidFill>
              <a:srgbClr val="f7964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ko-KR" sz="1800" spc="-1" strike="noStrike">
                <a:solidFill>
                  <a:schemeClr val="lt1"/>
                </a:solidFill>
                <a:latin typeface="Arial"/>
                <a:ea typeface="DejaVu Sans"/>
              </a:rPr>
              <a:t>서버 연동 및 </a:t>
            </a:r>
            <a:r>
              <a:rPr b="0" lang="en-US" sz="1800" spc="-1" strike="noStrike">
                <a:solidFill>
                  <a:schemeClr val="lt1"/>
                </a:solidFill>
                <a:latin typeface="Arial"/>
                <a:ea typeface="DejaVu Sans"/>
              </a:rPr>
              <a:t>CSS </a:t>
            </a:r>
            <a:r>
              <a:rPr b="0" lang="ko-KR" sz="1800" spc="-1" strike="noStrike">
                <a:solidFill>
                  <a:schemeClr val="lt1"/>
                </a:solidFill>
                <a:latin typeface="Arial"/>
                <a:ea typeface="DejaVu Sans"/>
              </a:rPr>
              <a:t>틀 짜기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28" name="왼쪽/오른쪽 화살표 6"/>
          <p:cNvSpPr/>
          <p:nvPr/>
        </p:nvSpPr>
        <p:spPr>
          <a:xfrm>
            <a:off x="720000" y="4560120"/>
            <a:ext cx="6838920" cy="416160"/>
          </a:xfrm>
          <a:prstGeom prst="leftRightArrow">
            <a:avLst>
              <a:gd name="adj1" fmla="val 56896"/>
              <a:gd name="adj2" fmla="val 50000"/>
            </a:avLst>
          </a:prstGeom>
          <a:solidFill>
            <a:srgbClr val="000000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1800" spc="-1" strike="noStrike">
                <a:solidFill>
                  <a:schemeClr val="lt1"/>
                </a:solidFill>
                <a:latin typeface="Arial"/>
                <a:ea typeface="DejaVu Sans"/>
              </a:rPr>
              <a:t>개인 프로젝트 진행 및 </a:t>
            </a:r>
            <a:r>
              <a:rPr b="0" lang="en-US" sz="1800" spc="-1" strike="noStrike">
                <a:solidFill>
                  <a:schemeClr val="lt1"/>
                </a:solidFill>
                <a:latin typeface="Arial"/>
                <a:ea typeface="DejaVu Sans"/>
              </a:rPr>
              <a:t>html </a:t>
            </a:r>
            <a:r>
              <a:rPr b="0" lang="ko-KR" sz="1800" spc="-1" strike="noStrike">
                <a:solidFill>
                  <a:schemeClr val="lt1"/>
                </a:solidFill>
                <a:latin typeface="Arial"/>
                <a:ea typeface="DejaVu Sans"/>
              </a:rPr>
              <a:t>틀 짜기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</p:txBody>
      </p:sp>
      <p:sp>
        <p:nvSpPr>
          <p:cNvPr id="129" name="TextBox 3"/>
          <p:cNvSpPr/>
          <p:nvPr/>
        </p:nvSpPr>
        <p:spPr>
          <a:xfrm>
            <a:off x="9900000" y="3578760"/>
            <a:ext cx="3468960" cy="1461240"/>
          </a:xfrm>
          <a:prstGeom prst="rect">
            <a:avLst/>
          </a:prstGeom>
          <a:solidFill>
            <a:schemeClr val="lt1"/>
          </a:solidFill>
          <a:ln w="25560">
            <a:solidFill>
              <a:srgbClr val="c0504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스토리보드 작성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개요서 작성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HTML header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틀 정하기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AWS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서버 구축 및 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git master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생성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130" name="직선 연결선 5"/>
          <p:cNvCxnSpPr>
            <a:stCxn id="129" idx="1"/>
            <a:endCxn id="127" idx="3"/>
          </p:cNvCxnSpPr>
          <p:nvPr/>
        </p:nvCxnSpPr>
        <p:spPr>
          <a:xfrm flipH="1">
            <a:off x="7558920" y="4309200"/>
            <a:ext cx="2341440" cy="1242000"/>
          </a:xfrm>
          <a:prstGeom prst="straightConnector1">
            <a:avLst/>
          </a:prstGeom>
          <a:ln w="9360">
            <a:solidFill>
              <a:srgbClr val="be4b48"/>
            </a:solidFill>
            <a:round/>
          </a:ln>
        </p:spPr>
      </p:cxnSp>
      <p:sp>
        <p:nvSpPr>
          <p:cNvPr id="131" name="TextBox 11"/>
          <p:cNvSpPr/>
          <p:nvPr/>
        </p:nvSpPr>
        <p:spPr>
          <a:xfrm>
            <a:off x="8229960" y="1800000"/>
            <a:ext cx="3468960" cy="912600"/>
          </a:xfrm>
          <a:prstGeom prst="rect">
            <a:avLst/>
          </a:prstGeom>
          <a:solidFill>
            <a:schemeClr val="lt1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개인 프로젝트 진행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Google Maps api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시연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HTML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틀 짜기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cxnSp>
        <p:nvCxnSpPr>
          <p:cNvPr id="132" name="직선 연결선 12"/>
          <p:cNvCxnSpPr>
            <a:stCxn id="131" idx="1"/>
            <a:endCxn id="128" idx="3"/>
          </p:cNvCxnSpPr>
          <p:nvPr/>
        </p:nvCxnSpPr>
        <p:spPr>
          <a:xfrm flipH="1">
            <a:off x="7558920" y="2256120"/>
            <a:ext cx="671400" cy="2512440"/>
          </a:xfrm>
          <a:prstGeom prst="straightConnector1">
            <a:avLst/>
          </a:prstGeom>
          <a:ln w="9360">
            <a:solidFill>
              <a:srgbClr val="000000"/>
            </a:solidFill>
            <a:round/>
          </a:ln>
        </p:spPr>
      </p:cxnSp>
      <p:pic>
        <p:nvPicPr>
          <p:cNvPr id="133" name="Picture 1" descr="2025년 6월 달력 다운로드"/>
          <p:cNvPicPr/>
          <p:nvPr/>
        </p:nvPicPr>
        <p:blipFill>
          <a:blip r:embed="rId2"/>
          <a:srcRect l="4349" t="0" r="2897" b="60789"/>
          <a:stretch/>
        </p:blipFill>
        <p:spPr>
          <a:xfrm>
            <a:off x="576000" y="6048000"/>
            <a:ext cx="7018920" cy="2251440"/>
          </a:xfrm>
          <a:prstGeom prst="rect">
            <a:avLst/>
          </a:prstGeom>
          <a:ln w="0">
            <a:noFill/>
          </a:ln>
        </p:spPr>
      </p:pic>
      <p:sp>
        <p:nvSpPr>
          <p:cNvPr id="134" name="TextBox 2"/>
          <p:cNvSpPr/>
          <p:nvPr/>
        </p:nvSpPr>
        <p:spPr>
          <a:xfrm>
            <a:off x="6516000" y="7785000"/>
            <a:ext cx="125892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최종 커밋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1400" spc="-1" strike="noStrike">
                <a:solidFill>
                  <a:schemeClr val="dk1"/>
                </a:solidFill>
                <a:latin typeface="Arial"/>
                <a:ea typeface="DejaVu Sans"/>
              </a:rPr>
              <a:t>ppt </a:t>
            </a:r>
            <a:r>
              <a:rPr b="0" lang="ko-KR" sz="1400" spc="-1" strike="noStrike">
                <a:solidFill>
                  <a:schemeClr val="dk1"/>
                </a:solidFill>
                <a:latin typeface="Arial"/>
                <a:ea typeface="DejaVu Sans"/>
              </a:rPr>
              <a:t>제작</a:t>
            </a:r>
            <a:endParaRPr b="0" lang="en-US" sz="1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35" name="TextBox 6"/>
          <p:cNvSpPr/>
          <p:nvPr/>
        </p:nvSpPr>
        <p:spPr>
          <a:xfrm>
            <a:off x="5544000" y="7965720"/>
            <a:ext cx="934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통합 작업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36" name="TextBox 7"/>
          <p:cNvSpPr/>
          <p:nvPr/>
        </p:nvSpPr>
        <p:spPr>
          <a:xfrm>
            <a:off x="8280000" y="6300000"/>
            <a:ext cx="3418920" cy="1186920"/>
          </a:xfrm>
          <a:prstGeom prst="rect">
            <a:avLst/>
          </a:prstGeom>
          <a:solidFill>
            <a:schemeClr val="lt1"/>
          </a:solidFill>
          <a:ln w="2556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세부 기능 추가 및 수정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JS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로직 수정 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AWS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서버 연동 및 동기화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홈페이지 구동 및 오류 개선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37" name="왼쪽/오른쪽 화살표 8"/>
          <p:cNvSpPr/>
          <p:nvPr/>
        </p:nvSpPr>
        <p:spPr>
          <a:xfrm>
            <a:off x="760680" y="7934400"/>
            <a:ext cx="4707000" cy="308520"/>
          </a:xfrm>
          <a:prstGeom prst="leftRightArrow">
            <a:avLst>
              <a:gd name="adj1" fmla="val 56896"/>
              <a:gd name="adj2" fmla="val 50000"/>
            </a:avLst>
          </a:prstGeom>
          <a:solidFill>
            <a:schemeClr val="accent5"/>
          </a:solidFill>
          <a:ln w="25560">
            <a:solidFill>
              <a:srgbClr val="4bacc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chemeClr val="lt1"/>
                </a:solidFill>
                <a:latin typeface="Arial"/>
                <a:ea typeface="DejaVu Sans"/>
              </a:rPr>
              <a:t>JS </a:t>
            </a:r>
            <a:r>
              <a:rPr b="0" lang="ko-KR" sz="1800" spc="-1" strike="noStrike">
                <a:solidFill>
                  <a:schemeClr val="lt1"/>
                </a:solidFill>
                <a:latin typeface="Arial"/>
                <a:ea typeface="DejaVu Sans"/>
              </a:rPr>
              <a:t>로직 수정 </a:t>
            </a:r>
            <a:r>
              <a:rPr b="0" lang="en-US" sz="1800" spc="-1" strike="noStrike">
                <a:solidFill>
                  <a:schemeClr val="lt1"/>
                </a:solidFill>
                <a:latin typeface="Arial"/>
                <a:ea typeface="DejaVu Sans"/>
              </a:rPr>
              <a:t>+  aws </a:t>
            </a:r>
            <a:r>
              <a:rPr b="0" lang="ko-KR" sz="1800" spc="-1" strike="noStrike">
                <a:solidFill>
                  <a:schemeClr val="lt1"/>
                </a:solidFill>
                <a:latin typeface="Arial"/>
                <a:ea typeface="DejaVu Sans"/>
              </a:rPr>
              <a:t>서버 연동 및 동기화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</p:txBody>
      </p:sp>
      <p:cxnSp>
        <p:nvCxnSpPr>
          <p:cNvPr id="138" name="직선 연결선 4"/>
          <p:cNvCxnSpPr>
            <a:stCxn id="137" idx="3"/>
            <a:endCxn id="136" idx="1"/>
          </p:cNvCxnSpPr>
          <p:nvPr/>
        </p:nvCxnSpPr>
        <p:spPr>
          <a:xfrm flipV="1">
            <a:off x="5467680" y="6893280"/>
            <a:ext cx="2812680" cy="1195560"/>
          </a:xfrm>
          <a:prstGeom prst="straightConnector1">
            <a:avLst/>
          </a:prstGeom>
          <a:ln w="9360">
            <a:solidFill>
              <a:srgbClr val="4a7ebb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0"/>
          <p:cNvSpPr/>
          <p:nvPr/>
        </p:nvSpPr>
        <p:spPr>
          <a:xfrm>
            <a:off x="2916000" y="2854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40" name="TextBox 9"/>
          <p:cNvSpPr/>
          <p:nvPr/>
        </p:nvSpPr>
        <p:spPr>
          <a:xfrm>
            <a:off x="6183000" y="4356000"/>
            <a:ext cx="2023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구조 와 기능 소개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457200" y="27468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42" name="직사각형 3"/>
          <p:cNvSpPr/>
          <p:nvPr/>
        </p:nvSpPr>
        <p:spPr>
          <a:xfrm>
            <a:off x="3600000" y="1613160"/>
            <a:ext cx="7313760" cy="51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project/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├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README.md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├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index.html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└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app/        # main.py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    ├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templates/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    │  └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*.html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    └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static/    # </a:t>
            </a:r>
            <a:r>
              <a:rPr b="0" lang="ko-KR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정적 파일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        ├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css/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        ├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js/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        ├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img/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  <a:p>
            <a:pPr defTabSz="914400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        └ </a:t>
            </a:r>
            <a:r>
              <a:rPr b="0" lang="en-US" sz="3000" spc="-1" strike="noStrike">
                <a:solidFill>
                  <a:srgbClr val="000000"/>
                </a:solidFill>
                <a:latin typeface="Consolas"/>
                <a:ea typeface="DejaVu Sans"/>
              </a:rPr>
              <a:t>json/</a:t>
            </a:r>
            <a:endParaRPr b="0" lang="en-US" sz="30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43" name="TextBox 1"/>
          <p:cNvSpPr/>
          <p:nvPr/>
        </p:nvSpPr>
        <p:spPr>
          <a:xfrm>
            <a:off x="9900000" y="1980000"/>
            <a:ext cx="3468960" cy="912600"/>
          </a:xfrm>
          <a:prstGeom prst="rect">
            <a:avLst/>
          </a:prstGeom>
          <a:solidFill>
            <a:schemeClr val="lt1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카페 프로젝트 첫 홈페이지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templates 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폴더 안의 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html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을 가져와 실행한다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</p:txBody>
      </p:sp>
      <p:cxnSp>
        <p:nvCxnSpPr>
          <p:cNvPr id="144" name="직선 연결선 1"/>
          <p:cNvCxnSpPr>
            <a:stCxn id="143" idx="1"/>
          </p:cNvCxnSpPr>
          <p:nvPr/>
        </p:nvCxnSpPr>
        <p:spPr>
          <a:xfrm flipH="1">
            <a:off x="8211240" y="2436120"/>
            <a:ext cx="1689120" cy="915840"/>
          </a:xfrm>
          <a:prstGeom prst="straightConnector1">
            <a:avLst/>
          </a:prstGeom>
          <a:ln w="9360">
            <a:solidFill>
              <a:srgbClr val="be4b48"/>
            </a:solidFill>
            <a:round/>
          </a:ln>
        </p:spPr>
      </p:cxnSp>
      <p:sp>
        <p:nvSpPr>
          <p:cNvPr id="145" name="TextBox 4"/>
          <p:cNvSpPr/>
          <p:nvPr/>
        </p:nvSpPr>
        <p:spPr>
          <a:xfrm>
            <a:off x="8460000" y="6480000"/>
            <a:ext cx="3468960" cy="1461240"/>
          </a:xfrm>
          <a:prstGeom prst="rect">
            <a:avLst/>
          </a:prstGeom>
          <a:solidFill>
            <a:schemeClr val="lt1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홈페이지 구현에 필요한 데이터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Css : html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의 디자인 구축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js : 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웹 서버 및 기능 구현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img :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웹 서버에 로딩할 이미지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json :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서버 연동 기반 데이터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</p:txBody>
      </p:sp>
      <p:cxnSp>
        <p:nvCxnSpPr>
          <p:cNvPr id="146" name="직선 연결선 2"/>
          <p:cNvCxnSpPr>
            <a:stCxn id="145" idx="1"/>
          </p:cNvCxnSpPr>
          <p:nvPr/>
        </p:nvCxnSpPr>
        <p:spPr>
          <a:xfrm flipH="1" flipV="1">
            <a:off x="6437520" y="5364720"/>
            <a:ext cx="2022840" cy="1846080"/>
          </a:xfrm>
          <a:prstGeom prst="straightConnector1">
            <a:avLst/>
          </a:prstGeom>
          <a:ln w="9360">
            <a:solidFill>
              <a:srgbClr val="000000"/>
            </a:solidFill>
            <a:round/>
          </a:ln>
        </p:spPr>
      </p:cxnSp>
      <p:sp>
        <p:nvSpPr>
          <p:cNvPr id="147" name="TextBox 5"/>
          <p:cNvSpPr/>
          <p:nvPr/>
        </p:nvSpPr>
        <p:spPr>
          <a:xfrm>
            <a:off x="180000" y="4140000"/>
            <a:ext cx="3418920" cy="1186920"/>
          </a:xfrm>
          <a:prstGeom prst="rect">
            <a:avLst/>
          </a:prstGeom>
          <a:solidFill>
            <a:schemeClr val="lt1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홈페이지 모의 구현 데이터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세부 기능 추가 및 수정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홈페이지 구동 및 오류 개선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  <a:p>
            <a:pPr marL="343080" indent="-34308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접근성 및 </a:t>
            </a:r>
            <a:r>
              <a:rPr b="0" lang="en-US" sz="1800" spc="-1" strike="noStrike">
                <a:solidFill>
                  <a:schemeClr val="dk1"/>
                </a:solidFill>
                <a:latin typeface="Arial"/>
                <a:ea typeface="DejaVu Sans"/>
              </a:rPr>
              <a:t>UI &amp;UX </a:t>
            </a:r>
            <a:r>
              <a:rPr b="0" lang="ko-KR" sz="1800" spc="-1" strike="noStrike">
                <a:solidFill>
                  <a:schemeClr val="dk1"/>
                </a:solidFill>
                <a:latin typeface="Arial"/>
                <a:ea typeface="DejaVu Sans"/>
              </a:rPr>
              <a:t>인식 개선</a:t>
            </a:r>
            <a:endParaRPr b="0" lang="en-US" sz="1800" spc="-1" strike="noStrike">
              <a:solidFill>
                <a:srgbClr val="ffffff"/>
              </a:solidFill>
              <a:latin typeface="Noto Sans KR"/>
            </a:endParaRPr>
          </a:p>
        </p:txBody>
      </p:sp>
      <p:cxnSp>
        <p:nvCxnSpPr>
          <p:cNvPr id="148" name="직선 연결선 3"/>
          <p:cNvCxnSpPr>
            <a:endCxn id="147" idx="0"/>
          </p:cNvCxnSpPr>
          <p:nvPr/>
        </p:nvCxnSpPr>
        <p:spPr>
          <a:xfrm flipH="1">
            <a:off x="1889280" y="2584080"/>
            <a:ext cx="1955160" cy="1556280"/>
          </a:xfrm>
          <a:prstGeom prst="straightConnector1">
            <a:avLst/>
          </a:prstGeom>
          <a:ln w="9360">
            <a:solidFill>
              <a:srgbClr val="4a7ebb"/>
            </a:solidFill>
            <a:round/>
          </a:ln>
        </p:spPr>
      </p:cxnSp>
      <p:sp>
        <p:nvSpPr>
          <p:cNvPr id="149" name="CustomShape 23"/>
          <p:cNvSpPr/>
          <p:nvPr/>
        </p:nvSpPr>
        <p:spPr>
          <a:xfrm>
            <a:off x="-1640160" y="10440"/>
            <a:ext cx="822708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 </a:t>
            </a: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기능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50" name="TextBox 8"/>
          <p:cNvSpPr/>
          <p:nvPr/>
        </p:nvSpPr>
        <p:spPr>
          <a:xfrm>
            <a:off x="457200" y="1435320"/>
            <a:ext cx="2023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ko-KR" sz="1800" spc="-1" strike="noStrike">
                <a:solidFill>
                  <a:srgbClr val="579d1c"/>
                </a:solidFill>
                <a:latin typeface="Arial"/>
                <a:ea typeface="DejaVu Sans"/>
              </a:rPr>
              <a:t>디렉터리 구조</a:t>
            </a:r>
            <a:endParaRPr b="0" lang="en-US" sz="1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8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0"/>
            <a:ext cx="5938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ko-KR" sz="4400" spc="-1" strike="noStrike">
                <a:solidFill>
                  <a:srgbClr val="996515"/>
                </a:solidFill>
                <a:latin typeface="Calibri"/>
                <a:ea typeface="DejaVu Sans"/>
              </a:rPr>
              <a:t>주요 페이지 소개</a:t>
            </a:r>
            <a:endParaRPr b="0" lang="en-US" sz="4400" spc="-1" strike="noStrike">
              <a:solidFill>
                <a:srgbClr val="000000"/>
              </a:solidFill>
              <a:latin typeface="Noto Sans KR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2527560" y="1424880"/>
            <a:ext cx="8227080" cy="613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Index.html 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시작 페이지 </a:t>
            </a:r>
            <a:r>
              <a:rPr b="0" lang="en-US" sz="2800" spc="-1" strike="noStrike">
                <a:solidFill>
                  <a:srgbClr val="579d1c"/>
                </a:solidFill>
                <a:latin typeface="cari"/>
                <a:ea typeface="DejaVu Sans"/>
              </a:rPr>
              <a:t>,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행사 지점 조회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early_morning_coffee.html 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회사 브랜드 소개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submenu.html 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커피 원두 메뉴 주문 조회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goods_order.html: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과일 시럽 판매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etc_order.html 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커피 제조</a:t>
            </a:r>
            <a:r>
              <a:rPr b="0" lang="en-US" sz="2800" spc="-1" strike="noStrike">
                <a:solidFill>
                  <a:srgbClr val="579d1c"/>
                </a:solidFill>
                <a:latin typeface="cari"/>
                <a:ea typeface="DejaVu Sans"/>
              </a:rPr>
              <a:t>&amp;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관련 용품 판매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coffebeen_order.html 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커피 소모품</a:t>
            </a:r>
            <a:r>
              <a:rPr b="0" lang="en-US" sz="2800" spc="-1" strike="noStrike">
                <a:solidFill>
                  <a:srgbClr val="579d1c"/>
                </a:solidFill>
                <a:latin typeface="cari"/>
                <a:ea typeface="DejaVu Sans"/>
              </a:rPr>
              <a:t>&amp;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굿즈 판매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findstore.html 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지역별 매장조회</a:t>
            </a:r>
            <a:r>
              <a:rPr b="0" lang="en-US" sz="2800" spc="-1" strike="noStrike">
                <a:solidFill>
                  <a:srgbClr val="579d1c"/>
                </a:solidFill>
                <a:latin typeface="cari"/>
                <a:ea typeface="DejaVu Sans"/>
              </a:rPr>
              <a:t>,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행사매장 조회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Login.html 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로그인</a:t>
            </a:r>
            <a:r>
              <a:rPr b="0" lang="en-US" sz="2800" spc="-1" strike="noStrike">
                <a:solidFill>
                  <a:srgbClr val="579d1c"/>
                </a:solidFill>
                <a:latin typeface="cari"/>
                <a:ea typeface="DejaVu Sans"/>
              </a:rPr>
              <a:t>, ID&amp;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비밀번호 찾기</a:t>
            </a:r>
            <a:r>
              <a:rPr b="0" lang="en-US" sz="2800" spc="-1" strike="noStrike">
                <a:solidFill>
                  <a:srgbClr val="579d1c"/>
                </a:solidFill>
                <a:latin typeface="cari"/>
                <a:ea typeface="DejaVu Sans"/>
              </a:rPr>
              <a:t>,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회원가입 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Board.html 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고객 문의</a:t>
            </a:r>
            <a:r>
              <a:rPr b="0" lang="en-US" sz="2800" spc="-1" strike="noStrike">
                <a:solidFill>
                  <a:srgbClr val="579d1c"/>
                </a:solidFill>
                <a:latin typeface="cari"/>
                <a:ea typeface="DejaVu Sans"/>
              </a:rPr>
              <a:t>,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게시판 기능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  <a:p>
            <a:pPr marL="343080" indent="-342000" defTabSz="914400">
              <a:lnSpc>
                <a:spcPct val="100000"/>
              </a:lnSpc>
              <a:spcBef>
                <a:spcPts val="641"/>
              </a:spcBef>
              <a:buClr>
                <a:srgbClr val="996515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996515"/>
                </a:solidFill>
                <a:latin typeface="cari"/>
                <a:ea typeface="DejaVu Sans"/>
              </a:rPr>
              <a:t>Cart.html :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장바구니 기능 </a:t>
            </a:r>
            <a:r>
              <a:rPr b="0" lang="en-US" sz="2800" spc="-1" strike="noStrike">
                <a:solidFill>
                  <a:srgbClr val="579d1c"/>
                </a:solidFill>
                <a:latin typeface="cari"/>
                <a:ea typeface="DejaVu Sans"/>
              </a:rPr>
              <a:t>, </a:t>
            </a:r>
            <a:r>
              <a:rPr b="0" lang="ko-KR" sz="2800" spc="-1" strike="noStrike">
                <a:solidFill>
                  <a:srgbClr val="579d1c"/>
                </a:solidFill>
                <a:latin typeface="cari"/>
                <a:ea typeface="DejaVu Sans"/>
              </a:rPr>
              <a:t>주문 결제</a:t>
            </a:r>
            <a:endParaRPr b="0" lang="en-US" sz="2800" spc="-1" strike="noStrike">
              <a:solidFill>
                <a:srgbClr val="000000"/>
              </a:solidFill>
              <a:latin typeface="Noto Sans K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</TotalTime>
  <Application>LibreOffice/24.2.0.3$Windows_x86 LibreOffice_project/da48488a73ddd66ea24cf16bbc4f7b9c08e9bea1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ko-KR</dc:language>
  <cp:lastModifiedBy/>
  <dcterms:modified xsi:type="dcterms:W3CDTF">2025-06-08T19:18:53Z</dcterms:modified>
  <cp:revision>69</cp:revision>
  <dc:subject/>
  <dc:title>이른아침커피브루 프로젝트 발표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2</vt:r8>
  </property>
  <property fmtid="{D5CDD505-2E9C-101B-9397-08002B2CF9AE}" pid="6" name="Notes">
    <vt:r8>6</vt:r8>
  </property>
  <property fmtid="{D5CDD505-2E9C-101B-9397-08002B2CF9AE}" pid="7" name="PresentationFormat">
    <vt:lpwstr>사용자 지정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38</vt:r8>
  </property>
</Properties>
</file>